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3">
  <p:sldMasterIdLst>
    <p:sldMasterId id="2147483656" r:id="rId1"/>
    <p:sldMasterId id="2147483655" r:id="rId2"/>
  </p:sldMasterIdLst>
  <p:notesMasterIdLst>
    <p:notesMasterId r:id="rId22"/>
  </p:notesMasterIdLst>
  <p:handoutMasterIdLst>
    <p:handoutMasterId r:id="rId23"/>
  </p:handoutMasterIdLst>
  <p:sldIdLst>
    <p:sldId id="285" r:id="rId3"/>
    <p:sldId id="390" r:id="rId4"/>
    <p:sldId id="392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4" r:id="rId16"/>
    <p:sldId id="403" r:id="rId17"/>
    <p:sldId id="405" r:id="rId18"/>
    <p:sldId id="406" r:id="rId19"/>
    <p:sldId id="407" r:id="rId20"/>
    <p:sldId id="408" r:id="rId21"/>
  </p:sldIdLst>
  <p:sldSz cx="9906000" cy="6858000" type="A4"/>
  <p:notesSz cx="9601200" cy="7315200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ogo Silva" initials="DS" lastIdx="1" clrIdx="0">
    <p:extLst>
      <p:ext uri="{19B8F6BF-5375-455C-9EA6-DF929625EA0E}">
        <p15:presenceInfo xmlns:p15="http://schemas.microsoft.com/office/powerpoint/2012/main" userId="b66a3bbcc14911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00"/>
    <a:srgbClr val="990066"/>
    <a:srgbClr val="330099"/>
    <a:srgbClr val="EAEAEA"/>
    <a:srgbClr val="CBCBCB"/>
    <a:srgbClr val="FFFFFF"/>
    <a:srgbClr val="00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9761" autoAdjust="0"/>
  </p:normalViewPr>
  <p:slideViewPr>
    <p:cSldViewPr>
      <p:cViewPr varScale="1">
        <p:scale>
          <a:sx n="104" d="100"/>
          <a:sy n="104" d="100"/>
        </p:scale>
        <p:origin x="582" y="11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28"/>
    </p:cViewPr>
  </p:sorterViewPr>
  <p:notesViewPr>
    <p:cSldViewPr>
      <p:cViewPr varScale="1">
        <p:scale>
          <a:sx n="108" d="100"/>
          <a:sy n="108" d="100"/>
        </p:scale>
        <p:origin x="2466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Diogo%20Silva\Desktop\Graficos%20projet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8389394697840485E-2"/>
          <c:y val="7.3412993187172357E-2"/>
          <c:w val="0.86065982465957236"/>
          <c:h val="0.77883628646079495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BEB-4958-AEEF-835AC29A4EBF}"/>
                </c:ext>
              </c:extLst>
            </c:dLbl>
            <c:dLbl>
              <c:idx val="1"/>
              <c:layout>
                <c:manualLayout>
                  <c:x val="-5.2264171035899748E-3"/>
                  <c:y val="4.4104094097064936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EB-4958-AEEF-835AC29A4EBF}"/>
                </c:ext>
              </c:extLst>
            </c:dLbl>
            <c:dLbl>
              <c:idx val="2"/>
              <c:layout>
                <c:manualLayout>
                  <c:x val="-3.0657980050228348E-3"/>
                  <c:y val="3.6130936497007771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EB-4958-AEEF-835AC29A4EBF}"/>
                </c:ext>
              </c:extLst>
            </c:dLbl>
            <c:dLbl>
              <c:idx val="3"/>
              <c:layout>
                <c:manualLayout>
                  <c:x val="-7.9378387670049708E-3"/>
                  <c:y val="5.148228419297321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EB-4958-AEEF-835AC29A4EB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Folha1!$B$7:$B$10</c:f>
              <c:numCache>
                <c:formatCode>General</c:formatCode>
                <c:ptCount val="4"/>
                <c:pt idx="0">
                  <c:v>0</c:v>
                </c:pt>
                <c:pt idx="1">
                  <c:v>1000</c:v>
                </c:pt>
                <c:pt idx="2">
                  <c:v>5000</c:v>
                </c:pt>
                <c:pt idx="3">
                  <c:v>10000</c:v>
                </c:pt>
              </c:numCache>
            </c:numRef>
          </c:xVal>
          <c:yVal>
            <c:numRef>
              <c:f>Folha1!$C$7:$C$10</c:f>
              <c:numCache>
                <c:formatCode>General</c:formatCode>
                <c:ptCount val="4"/>
                <c:pt idx="0">
                  <c:v>2.5000000000000001E-4</c:v>
                </c:pt>
                <c:pt idx="1">
                  <c:v>1</c:v>
                </c:pt>
                <c:pt idx="2">
                  <c:v>1.92</c:v>
                </c:pt>
                <c:pt idx="3">
                  <c:v>3.125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0BEB-4958-AEEF-835AC29A4EBF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89563600"/>
        <c:axId val="189564016"/>
      </c:scatterChart>
      <c:valAx>
        <c:axId val="189563600"/>
        <c:scaling>
          <c:orientation val="minMax"/>
          <c:max val="1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/>
                  <a:t>Peso em Gramas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9564016"/>
        <c:crosses val="autoZero"/>
        <c:crossBetween val="midCat"/>
      </c:valAx>
      <c:valAx>
        <c:axId val="18956401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/>
                  <a:t>Tensão de saída</a:t>
                </a:r>
                <a:r>
                  <a:rPr lang="pt-PT" baseline="0" dirty="0"/>
                  <a:t> em Volts</a:t>
                </a:r>
                <a:endParaRPr lang="pt-P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#,##0.00\V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9563600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5472297572417431E-2"/>
          <c:y val="5.7240610974082111E-2"/>
          <c:w val="0.86831919134652957"/>
          <c:h val="0.8154853259381899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F23-4778-A35B-D3C397DAE31F}"/>
                </c:ext>
              </c:extLst>
            </c:dLbl>
            <c:dLbl>
              <c:idx val="1"/>
              <c:layout>
                <c:manualLayout>
                  <c:x val="-6.9494064051055108E-3"/>
                  <c:y val="3.9197503107110156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23-4778-A35B-D3C397DAE31F}"/>
                </c:ext>
              </c:extLst>
            </c:dLbl>
            <c:dLbl>
              <c:idx val="2"/>
              <c:layout>
                <c:manualLayout>
                  <c:x val="1.0538326722104722E-3"/>
                  <c:y val="2.6715004405732261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F23-4778-A35B-D3C397DAE31F}"/>
                </c:ext>
              </c:extLst>
            </c:dLbl>
            <c:dLbl>
              <c:idx val="3"/>
              <c:layout>
                <c:manualLayout>
                  <c:x val="-3.6959457737686758E-3"/>
                  <c:y val="3.9197503107110156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F23-4778-A35B-D3C397DAE31F}"/>
                </c:ext>
              </c:extLst>
            </c:dLbl>
            <c:dLbl>
              <c:idx val="4"/>
              <c:layout>
                <c:manualLayout>
                  <c:x val="-8.4032829229679622E-3"/>
                  <c:y val="6.9048358921689978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F23-4778-A35B-D3C397DAE31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Folha1!$B$33:$B$37</c:f>
              <c:numCache>
                <c:formatCode>General</c:formatCode>
                <c:ptCount val="5"/>
                <c:pt idx="0">
                  <c:v>0</c:v>
                </c:pt>
                <c:pt idx="1">
                  <c:v>100</c:v>
                </c:pt>
                <c:pt idx="2">
                  <c:v>1000</c:v>
                </c:pt>
                <c:pt idx="3">
                  <c:v>5000</c:v>
                </c:pt>
                <c:pt idx="4">
                  <c:v>10000</c:v>
                </c:pt>
              </c:numCache>
            </c:numRef>
          </c:xVal>
          <c:yVal>
            <c:numRef>
              <c:f>Folha1!$C$33:$C$37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2.8</c:v>
                </c:pt>
                <c:pt idx="3">
                  <c:v>3.57</c:v>
                </c:pt>
                <c:pt idx="4">
                  <c:v>4.3499999999999996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7F23-4778-A35B-D3C397DAE31F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89563600"/>
        <c:axId val="189564016"/>
      </c:scatterChart>
      <c:valAx>
        <c:axId val="189563600"/>
        <c:scaling>
          <c:orientation val="minMax"/>
          <c:max val="1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/>
                  <a:t>Peso em Gramas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9564016"/>
        <c:crosses val="autoZero"/>
        <c:crossBetween val="midCat"/>
      </c:valAx>
      <c:valAx>
        <c:axId val="18956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/>
                  <a:t>Tensão de saída em Volts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#,##0.00\V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9563600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>
          <a:lumMod val="25000"/>
          <a:lumOff val="75000"/>
          <a:alpha val="76000"/>
        </a:sysClr>
      </a:solidFill>
      <a:round/>
    </a:ln>
    <a:effectLst/>
  </c:spPr>
  <c:txPr>
    <a:bodyPr/>
    <a:lstStyle/>
    <a:p>
      <a:pPr>
        <a:defRPr/>
      </a:pPr>
      <a:endParaRPr lang="pt-PT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5799446302088953E-2"/>
          <c:y val="3.4974839145782741E-2"/>
          <c:w val="0.78854593175853016"/>
          <c:h val="0.75111133365045191"/>
        </c:manualLayout>
      </c:layout>
      <c:scatterChart>
        <c:scatterStyle val="smoothMarker"/>
        <c:varyColors val="0"/>
        <c:ser>
          <c:idx val="0"/>
          <c:order val="0"/>
          <c:tx>
            <c:v>Sem Ampliacação 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D92-4551-88A1-B5AA0A128D52}"/>
                </c:ext>
              </c:extLst>
            </c:dLbl>
            <c:dLbl>
              <c:idx val="3"/>
              <c:layout>
                <c:manualLayout>
                  <c:x val="-5.2763658523084345E-2"/>
                  <c:y val="6.7351191652058384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92-4551-88A1-B5AA0A128D5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Folha1!$A$64:$A$67</c:f>
              <c:numCache>
                <c:formatCode>0.00</c:formatCode>
                <c:ptCount val="4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</c:numCache>
            </c:numRef>
          </c:xVal>
          <c:yVal>
            <c:numRef>
              <c:f>Folha1!$B$64:$B$67</c:f>
              <c:numCache>
                <c:formatCode>0.00</c:formatCode>
                <c:ptCount val="4"/>
                <c:pt idx="0">
                  <c:v>2.5000000000000001E-4</c:v>
                </c:pt>
                <c:pt idx="1">
                  <c:v>1</c:v>
                </c:pt>
                <c:pt idx="2">
                  <c:v>1.92</c:v>
                </c:pt>
                <c:pt idx="3">
                  <c:v>3.125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D92-4551-88A1-B5AA0A128D52}"/>
            </c:ext>
          </c:extLst>
        </c:ser>
        <c:ser>
          <c:idx val="1"/>
          <c:order val="1"/>
          <c:tx>
            <c:v>Com AMPOP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0026072676745203E-3"/>
                  <c:y val="-1.7206108169726064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D92-4551-88A1-B5AA0A128D5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Folha1!$D$64:$D$67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</c:numCache>
            </c:numRef>
          </c:xVal>
          <c:yVal>
            <c:numRef>
              <c:f>Folha1!$E$64:$E$67</c:f>
              <c:numCache>
                <c:formatCode>General</c:formatCode>
                <c:ptCount val="4"/>
                <c:pt idx="0">
                  <c:v>0</c:v>
                </c:pt>
                <c:pt idx="1">
                  <c:v>1.61</c:v>
                </c:pt>
                <c:pt idx="2">
                  <c:v>3.0912000000000002</c:v>
                </c:pt>
                <c:pt idx="3">
                  <c:v>4.96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DD92-4551-88A1-B5AA0A128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40464"/>
        <c:axId val="7440880"/>
      </c:scatterChart>
      <c:valAx>
        <c:axId val="7440464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/>
                  <a:t>Peso</a:t>
                </a:r>
                <a:r>
                  <a:rPr lang="pt-PT" baseline="0" dirty="0"/>
                  <a:t> em Kg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440880"/>
        <c:crosses val="autoZero"/>
        <c:crossBetween val="midCat"/>
        <c:majorUnit val="1"/>
      </c:valAx>
      <c:valAx>
        <c:axId val="7440880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/>
                  <a:t>Tensão em Volts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440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6350"/>
            <a:ext cx="4159251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t" anchorCtr="0" compatLnSpc="1">
            <a:prstTxWarp prst="textNoShape">
              <a:avLst/>
            </a:prstTxWarp>
          </a:bodyPr>
          <a:lstStyle>
            <a:lvl1pPr algn="l" defTabSz="974725">
              <a:defRPr sz="1100" i="1">
                <a:latin typeface="Book Antiqua" pitchFamily="18" charset="0"/>
              </a:defRPr>
            </a:lvl1pPr>
          </a:lstStyle>
          <a:p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5125" y="6350"/>
            <a:ext cx="4160838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t" anchorCtr="0" compatLnSpc="1">
            <a:prstTxWarp prst="textNoShape">
              <a:avLst/>
            </a:prstTxWarp>
          </a:bodyPr>
          <a:lstStyle>
            <a:lvl1pPr algn="r" defTabSz="974725">
              <a:defRPr sz="1100" i="1">
                <a:latin typeface="Book Antiqua" pitchFamily="18" charset="0"/>
              </a:defRPr>
            </a:lvl1pPr>
          </a:lstStyle>
          <a:p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588" y="6964363"/>
            <a:ext cx="4159251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b" anchorCtr="0" compatLnSpc="1">
            <a:prstTxWarp prst="textNoShape">
              <a:avLst/>
            </a:prstTxWarp>
          </a:bodyPr>
          <a:lstStyle>
            <a:lvl1pPr algn="l" defTabSz="974725">
              <a:defRPr sz="1100" i="1">
                <a:latin typeface="Book Antiqua" pitchFamily="18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5125" y="6964363"/>
            <a:ext cx="4160838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b" anchorCtr="0" compatLnSpc="1">
            <a:prstTxWarp prst="textNoShape">
              <a:avLst/>
            </a:prstTxWarp>
          </a:bodyPr>
          <a:lstStyle>
            <a:lvl1pPr algn="r" defTabSz="974725">
              <a:defRPr sz="1100" i="1">
                <a:latin typeface="Book Antiqua" pitchFamily="18" charset="0"/>
              </a:defRPr>
            </a:lvl1pPr>
          </a:lstStyle>
          <a:p>
            <a:fld id="{5809D5BC-7071-4DB7-BE25-35E9730334C7}" type="slidenum">
              <a:rPr lang="en-GB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674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6350"/>
            <a:ext cx="4159251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t" anchorCtr="0" compatLnSpc="1">
            <a:prstTxWarp prst="textNoShape">
              <a:avLst/>
            </a:prstTxWarp>
          </a:bodyPr>
          <a:lstStyle>
            <a:lvl1pPr algn="l" defTabSz="812800">
              <a:defRPr sz="1100" i="1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5125" y="6350"/>
            <a:ext cx="4160838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t" anchorCtr="0" compatLnSpc="1">
            <a:prstTxWarp prst="textNoShape">
              <a:avLst/>
            </a:prstTxWarp>
          </a:bodyPr>
          <a:lstStyle>
            <a:lvl1pPr algn="r" defTabSz="812800">
              <a:defRPr sz="1100" i="1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6964363"/>
            <a:ext cx="4159251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b" anchorCtr="0" compatLnSpc="1">
            <a:prstTxWarp prst="textNoShape">
              <a:avLst/>
            </a:prstTxWarp>
          </a:bodyPr>
          <a:lstStyle>
            <a:lvl1pPr algn="l" defTabSz="812800">
              <a:defRPr sz="1100" i="1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5125" y="6964363"/>
            <a:ext cx="4160838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b" anchorCtr="0" compatLnSpc="1">
            <a:prstTxWarp prst="textNoShape">
              <a:avLst/>
            </a:prstTxWarp>
          </a:bodyPr>
          <a:lstStyle>
            <a:lvl1pPr algn="r" defTabSz="812800">
              <a:defRPr sz="1100" i="1">
                <a:latin typeface="Times New Roman" pitchFamily="18" charset="0"/>
              </a:defRPr>
            </a:lvl1pPr>
          </a:lstStyle>
          <a:p>
            <a:fld id="{70E282E2-E73D-4A0F-9347-627E308AC9EE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2700" y="3476625"/>
            <a:ext cx="7038975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167" tIns="48584" rIns="97167" bIns="48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notes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49575" y="639763"/>
            <a:ext cx="3703638" cy="2563812"/>
          </a:xfrm>
          <a:prstGeom prst="rect">
            <a:avLst/>
          </a:prstGeom>
          <a:noFill/>
          <a:ln w="12699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968042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3pPr>
    <a:lvl4pPr marL="137001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55A829-4B25-41CE-8DA0-0B1F1CC3D18F}" type="slidenum">
              <a:rPr lang="en-GB"/>
              <a:pPr/>
              <a:t>1</a:t>
            </a:fld>
            <a:endParaRPr lang="en-GB" dirty="0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1163" y="639763"/>
            <a:ext cx="3700462" cy="2563812"/>
          </a:xfrm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1B4857-4959-475E-91B8-E6881DFD6460}" type="slidenum">
              <a:rPr lang="en-GB"/>
              <a:pPr/>
              <a:t>2</a:t>
            </a:fld>
            <a:endParaRPr lang="en-GB" dirty="0"/>
          </a:p>
        </p:txBody>
      </p:sp>
      <p:sp>
        <p:nvSpPr>
          <p:cNvPr id="102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1163" y="639763"/>
            <a:ext cx="3700462" cy="2563812"/>
          </a:xfrm>
          <a:ln/>
        </p:spPr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8515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obje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815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quarter" idx="2"/>
          </p:nvPr>
        </p:nvSpPr>
        <p:spPr>
          <a:xfrm>
            <a:off x="5029200" y="1600200"/>
            <a:ext cx="43815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e Conteúdo 4"/>
          <p:cNvSpPr>
            <a:spLocks noGrp="1"/>
          </p:cNvSpPr>
          <p:nvPr>
            <p:ph sz="quarter" idx="3"/>
          </p:nvPr>
        </p:nvSpPr>
        <p:spPr>
          <a:xfrm>
            <a:off x="495300" y="3938588"/>
            <a:ext cx="43815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5029200" y="3938588"/>
            <a:ext cx="43815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7083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/>
          <p:cNvSpPr>
            <a:spLocks noGrp="1"/>
          </p:cNvSpPr>
          <p:nvPr>
            <p:ph/>
          </p:nvPr>
        </p:nvSpPr>
        <p:spPr>
          <a:xfrm>
            <a:off x="495300" y="1520788"/>
            <a:ext cx="8915400" cy="46053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4729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AutoShape 2"/>
          <p:cNvSpPr>
            <a:spLocks noChangeArrowheads="1"/>
          </p:cNvSpPr>
          <p:nvPr/>
        </p:nvSpPr>
        <p:spPr bwMode="auto">
          <a:xfrm>
            <a:off x="1316596" y="296863"/>
            <a:ext cx="7236804" cy="863884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705539" name="Line 3"/>
          <p:cNvSpPr>
            <a:spLocks noChangeShapeType="1"/>
          </p:cNvSpPr>
          <p:nvPr/>
        </p:nvSpPr>
        <p:spPr bwMode="auto">
          <a:xfrm>
            <a:off x="273050" y="6632575"/>
            <a:ext cx="9324975" cy="0"/>
          </a:xfrm>
          <a:prstGeom prst="line">
            <a:avLst/>
          </a:prstGeom>
          <a:noFill/>
          <a:ln w="349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705543" name="AutoShape 7"/>
          <p:cNvSpPr>
            <a:spLocks noChangeArrowheads="1"/>
          </p:cNvSpPr>
          <p:nvPr/>
        </p:nvSpPr>
        <p:spPr bwMode="auto">
          <a:xfrm>
            <a:off x="273049" y="296862"/>
            <a:ext cx="945555" cy="86388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705546" name="Text Box 10"/>
          <p:cNvSpPr txBox="1">
            <a:spLocks noChangeArrowheads="1"/>
          </p:cNvSpPr>
          <p:nvPr/>
        </p:nvSpPr>
        <p:spPr bwMode="auto">
          <a:xfrm>
            <a:off x="307975" y="6345238"/>
            <a:ext cx="8677275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143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 defTabSz="8143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defTabSz="8143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defTabSz="8143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defTabSz="8143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762000">
              <a:lnSpc>
                <a:spcPct val="90000"/>
              </a:lnSpc>
            </a:pPr>
            <a:r>
              <a:rPr lang="pt-PT" sz="1200" b="1" dirty="0">
                <a:solidFill>
                  <a:schemeClr val="bg2"/>
                </a:solidFill>
                <a:latin typeface="Calibri" pitchFamily="34" charset="0"/>
              </a:rPr>
              <a:t>Diogo Silva</a:t>
            </a:r>
            <a:r>
              <a:rPr lang="pt-PT" sz="1200" b="1" baseline="0" dirty="0">
                <a:solidFill>
                  <a:schemeClr val="bg2"/>
                </a:solidFill>
                <a:latin typeface="Calibri" pitchFamily="34" charset="0"/>
              </a:rPr>
              <a:t>– </a:t>
            </a:r>
            <a:r>
              <a:rPr lang="pt-PT" sz="1200" b="1" baseline="0" dirty="0" err="1">
                <a:solidFill>
                  <a:schemeClr val="bg2"/>
                </a:solidFill>
                <a:latin typeface="Calibri" pitchFamily="34" charset="0"/>
              </a:rPr>
              <a:t>CTeSP</a:t>
            </a:r>
            <a:r>
              <a:rPr lang="pt-PT" sz="1200" b="1" baseline="0" dirty="0">
                <a:solidFill>
                  <a:schemeClr val="bg2"/>
                </a:solidFill>
                <a:latin typeface="Calibri" pitchFamily="34" charset="0"/>
              </a:rPr>
              <a:t> SEC</a:t>
            </a:r>
            <a:r>
              <a:rPr lang="pt-PT" sz="1200" b="1" dirty="0">
                <a:solidFill>
                  <a:schemeClr val="bg2"/>
                </a:solidFill>
                <a:latin typeface="Calibri" pitchFamily="34" charset="0"/>
              </a:rPr>
              <a:t>– Projeto Fim de Curso		                   ESTSetúbal, 09 de 2021</a:t>
            </a:r>
          </a:p>
        </p:txBody>
      </p:sp>
      <p:sp>
        <p:nvSpPr>
          <p:cNvPr id="705547" name="Line 11"/>
          <p:cNvSpPr>
            <a:spLocks noChangeShapeType="1"/>
          </p:cNvSpPr>
          <p:nvPr/>
        </p:nvSpPr>
        <p:spPr bwMode="auto">
          <a:xfrm>
            <a:off x="273050" y="6308725"/>
            <a:ext cx="9324975" cy="0"/>
          </a:xfrm>
          <a:prstGeom prst="line">
            <a:avLst/>
          </a:prstGeom>
          <a:noFill/>
          <a:ln w="349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pic>
        <p:nvPicPr>
          <p:cNvPr id="705548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84" y="404664"/>
            <a:ext cx="836284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5549" name="Rectangle 13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pt-PT"/>
          </a:p>
        </p:txBody>
      </p:sp>
      <p:sp>
        <p:nvSpPr>
          <p:cNvPr id="14" name="CaixaDeTexto 13"/>
          <p:cNvSpPr txBox="1"/>
          <p:nvPr userDrawn="1"/>
        </p:nvSpPr>
        <p:spPr>
          <a:xfrm>
            <a:off x="8960445" y="6324456"/>
            <a:ext cx="9455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sz="13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9011635" y="6308725"/>
            <a:ext cx="0" cy="323850"/>
          </a:xfrm>
          <a:prstGeom prst="line">
            <a:avLst/>
          </a:prstGeom>
          <a:noFill/>
          <a:ln w="349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13" name="AutoShape 7"/>
          <p:cNvSpPr>
            <a:spLocks noChangeArrowheads="1"/>
          </p:cNvSpPr>
          <p:nvPr userDrawn="1"/>
        </p:nvSpPr>
        <p:spPr bwMode="auto">
          <a:xfrm>
            <a:off x="8652470" y="296862"/>
            <a:ext cx="945555" cy="86388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EA04D65C-56E1-4EAE-8B33-77FFA9E2B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</p:sldLayoutIdLst>
  <p:hf hdr="0" ftr="0" dt="0"/>
  <p:txStyles>
    <p:titleStyle>
      <a:lvl1pPr algn="ctr" defTabSz="971550" rtl="0" fontAlgn="base">
        <a:spcBef>
          <a:spcPct val="0"/>
        </a:spcBef>
        <a:spcAft>
          <a:spcPct val="0"/>
        </a:spcAft>
        <a:defRPr sz="2000" b="1">
          <a:solidFill>
            <a:srgbClr val="0000FF"/>
          </a:solidFill>
          <a:latin typeface="+mj-lt"/>
          <a:ea typeface="+mj-ea"/>
          <a:cs typeface="+mj-cs"/>
        </a:defRPr>
      </a:lvl1pPr>
      <a:lvl2pPr algn="ctr" defTabSz="971550" rtl="0" fontAlgn="base">
        <a:spcBef>
          <a:spcPct val="0"/>
        </a:spcBef>
        <a:spcAft>
          <a:spcPct val="0"/>
        </a:spcAft>
        <a:defRPr sz="2000" b="1">
          <a:solidFill>
            <a:srgbClr val="0000FF"/>
          </a:solidFill>
          <a:latin typeface="Verdana" pitchFamily="34" charset="0"/>
        </a:defRPr>
      </a:lvl2pPr>
      <a:lvl3pPr algn="ctr" defTabSz="971550" rtl="0" fontAlgn="base">
        <a:spcBef>
          <a:spcPct val="0"/>
        </a:spcBef>
        <a:spcAft>
          <a:spcPct val="0"/>
        </a:spcAft>
        <a:defRPr sz="2000" b="1">
          <a:solidFill>
            <a:srgbClr val="0000FF"/>
          </a:solidFill>
          <a:latin typeface="Verdana" pitchFamily="34" charset="0"/>
        </a:defRPr>
      </a:lvl3pPr>
      <a:lvl4pPr algn="ctr" defTabSz="971550" rtl="0" fontAlgn="base">
        <a:spcBef>
          <a:spcPct val="0"/>
        </a:spcBef>
        <a:spcAft>
          <a:spcPct val="0"/>
        </a:spcAft>
        <a:defRPr sz="2000" b="1">
          <a:solidFill>
            <a:srgbClr val="0000FF"/>
          </a:solidFill>
          <a:latin typeface="Verdana" pitchFamily="34" charset="0"/>
        </a:defRPr>
      </a:lvl4pPr>
      <a:lvl5pPr algn="ctr" defTabSz="971550" rtl="0" fontAlgn="base">
        <a:spcBef>
          <a:spcPct val="0"/>
        </a:spcBef>
        <a:spcAft>
          <a:spcPct val="0"/>
        </a:spcAft>
        <a:defRPr sz="2000" b="1">
          <a:solidFill>
            <a:srgbClr val="0000FF"/>
          </a:solidFill>
          <a:latin typeface="Verdana" pitchFamily="34" charset="0"/>
        </a:defRPr>
      </a:lvl5pPr>
      <a:lvl6pPr marL="457200" algn="ctr" defTabSz="971550" rtl="0" fontAlgn="base">
        <a:spcBef>
          <a:spcPct val="0"/>
        </a:spcBef>
        <a:spcAft>
          <a:spcPct val="0"/>
        </a:spcAft>
        <a:defRPr sz="2000" b="1">
          <a:solidFill>
            <a:srgbClr val="0000FF"/>
          </a:solidFill>
          <a:latin typeface="Verdana" pitchFamily="34" charset="0"/>
        </a:defRPr>
      </a:lvl6pPr>
      <a:lvl7pPr marL="914400" algn="ctr" defTabSz="971550" rtl="0" fontAlgn="base">
        <a:spcBef>
          <a:spcPct val="0"/>
        </a:spcBef>
        <a:spcAft>
          <a:spcPct val="0"/>
        </a:spcAft>
        <a:defRPr sz="2000" b="1">
          <a:solidFill>
            <a:srgbClr val="0000FF"/>
          </a:solidFill>
          <a:latin typeface="Verdana" pitchFamily="34" charset="0"/>
        </a:defRPr>
      </a:lvl7pPr>
      <a:lvl8pPr marL="1371600" algn="ctr" defTabSz="971550" rtl="0" fontAlgn="base">
        <a:spcBef>
          <a:spcPct val="0"/>
        </a:spcBef>
        <a:spcAft>
          <a:spcPct val="0"/>
        </a:spcAft>
        <a:defRPr sz="2000" b="1">
          <a:solidFill>
            <a:srgbClr val="0000FF"/>
          </a:solidFill>
          <a:latin typeface="Verdana" pitchFamily="34" charset="0"/>
        </a:defRPr>
      </a:lvl8pPr>
      <a:lvl9pPr marL="1828800" algn="ctr" defTabSz="971550" rtl="0" fontAlgn="base">
        <a:spcBef>
          <a:spcPct val="0"/>
        </a:spcBef>
        <a:spcAft>
          <a:spcPct val="0"/>
        </a:spcAft>
        <a:defRPr sz="2000" b="1">
          <a:solidFill>
            <a:srgbClr val="0000FF"/>
          </a:solidFill>
          <a:latin typeface="Verdana" pitchFamily="34" charset="0"/>
        </a:defRPr>
      </a:lvl9pPr>
    </p:titleStyle>
    <p:bodyStyle>
      <a:lvl1pPr marL="354013" indent="-354013" algn="l" defTabSz="971550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defRPr sz="3200" u="sng">
          <a:solidFill>
            <a:srgbClr val="330099"/>
          </a:solidFill>
          <a:latin typeface="+mn-lt"/>
          <a:ea typeface="+mn-ea"/>
          <a:cs typeface="+mn-cs"/>
        </a:defRPr>
      </a:lvl1pPr>
      <a:lvl2pPr marL="766763" indent="-288925" algn="l" defTabSz="971550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700">
          <a:solidFill>
            <a:srgbClr val="0033CC"/>
          </a:solidFill>
          <a:latin typeface="+mn-lt"/>
        </a:defRPr>
      </a:lvl2pPr>
      <a:lvl3pPr marL="1179513" indent="-234950" algn="l" defTabSz="971550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Ø"/>
        <a:defRPr sz="2300" b="1">
          <a:solidFill>
            <a:srgbClr val="0000FF"/>
          </a:solidFill>
          <a:latin typeface="+mn-lt"/>
        </a:defRPr>
      </a:lvl3pPr>
      <a:lvl4pPr marL="1651000" indent="-234950" algn="l" defTabSz="971550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ð"/>
        <a:defRPr sz="1900">
          <a:solidFill>
            <a:srgbClr val="0000FF"/>
          </a:solidFill>
          <a:latin typeface="+mn-lt"/>
        </a:defRPr>
      </a:lvl4pPr>
      <a:lvl5pPr marL="2122488" indent="-236538" algn="l" defTabSz="9715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79688" indent="-236538" algn="l" defTabSz="9715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3036888" indent="-236538" algn="l" defTabSz="9715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94088" indent="-236538" algn="l" defTabSz="9715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951288" indent="-236538" algn="l" defTabSz="9715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ctrofun.pt/componentes-eletronicos/regulador-de-tensao-7805" TargetMode="External"/><Relationship Id="rId13" Type="http://schemas.openxmlformats.org/officeDocument/2006/relationships/hyperlink" Target="https://www.ptrobotics.com/sensor-de-pressao/3629-round-force-sensitive-resistor-fsr-interlink-402.html" TargetMode="External"/><Relationship Id="rId18" Type="http://schemas.openxmlformats.org/officeDocument/2006/relationships/hyperlink" Target="https://mauser.pt/catalog/product_info.php?cPath=324_2791_2787&amp;products_id=096-4680" TargetMode="External"/><Relationship Id="rId3" Type="http://schemas.openxmlformats.org/officeDocument/2006/relationships/hyperlink" Target="https://www.ptrobotics.com/breadboards/3090-breadboard-400-points-branco.html" TargetMode="External"/><Relationship Id="rId21" Type="http://schemas.openxmlformats.org/officeDocument/2006/relationships/hyperlink" Target="https://mauser.pt/catalog/product_info.php?cPath=324_244&amp;products_id=001-2520" TargetMode="External"/><Relationship Id="rId7" Type="http://schemas.openxmlformats.org/officeDocument/2006/relationships/hyperlink" Target="https://mauser.pt/catalog/product_info.php?cPath=324_2791_2787&amp;products_id=096-4680" TargetMode="External"/><Relationship Id="rId12" Type="http://schemas.openxmlformats.org/officeDocument/2006/relationships/hyperlink" Target="https://www.ptrobotics.com/circuitos-integrados/3714-mcp3002-2-channel-10-bit-adc-with-spi-interface.html" TargetMode="External"/><Relationship Id="rId17" Type="http://schemas.openxmlformats.org/officeDocument/2006/relationships/hyperlink" Target="https://es.farnell.com/vishay/mrs25000c6000fct00/res-600r-1-600mw-axial-pel-c-metal/dp/9469362" TargetMode="External"/><Relationship Id="rId25" Type="http://schemas.openxmlformats.org/officeDocument/2006/relationships/hyperlink" Target="https://www.aquario.pt/product/molgar-fonte-alimentacao-230vac-p-12vdc-05a-6w-alm051" TargetMode="External"/><Relationship Id="rId2" Type="http://schemas.openxmlformats.org/officeDocument/2006/relationships/hyperlink" Target="https://www.ptrobotics.com/sensor-de-pressao/3629-round-force-sensitive-resistor-fsr-interlink-402.html" TargetMode="External"/><Relationship Id="rId16" Type="http://schemas.openxmlformats.org/officeDocument/2006/relationships/hyperlink" Target="https://mixtronica.com/1w-carvao/25779-resistencia-carvao-1w-500ohm.html" TargetMode="External"/><Relationship Id="rId20" Type="http://schemas.openxmlformats.org/officeDocument/2006/relationships/hyperlink" Target="https://mauser.pt/catalog/product_info.php?cPath=74_975_980&amp;products_id=114-010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farnell.com/vishay/mrs25000c6000fct00/res-600r-1-600mw-axial-pel-c-metal/dp/9469362" TargetMode="External"/><Relationship Id="rId11" Type="http://schemas.openxmlformats.org/officeDocument/2006/relationships/hyperlink" Target="https://www.digikey.pt/product-detail/en/united-chemi-con/EGXF401ELL300MJ40S/565-4606-ND/6204623" TargetMode="External"/><Relationship Id="rId24" Type="http://schemas.openxmlformats.org/officeDocument/2006/relationships/hyperlink" Target="https://www.ptrobotics.com/circuitos-integrados/3714-mcp3002-2-channel-10-bit-adc-with-spi-interface.html" TargetMode="External"/><Relationship Id="rId5" Type="http://schemas.openxmlformats.org/officeDocument/2006/relationships/hyperlink" Target="https://mixtronica.com/1w-carvao/25779-resistencia-carvao-1w-500ohm.html" TargetMode="External"/><Relationship Id="rId15" Type="http://schemas.openxmlformats.org/officeDocument/2006/relationships/hyperlink" Target="https://www.curto-circuito.pt/index.php?main_page=product_info&amp;products_id=14203" TargetMode="External"/><Relationship Id="rId23" Type="http://schemas.openxmlformats.org/officeDocument/2006/relationships/hyperlink" Target="https://www.digikey.pt/product-detail/en/united-chemi-con/EGXF401ELL300MJ40S/565-4606-ND/6204623" TargetMode="External"/><Relationship Id="rId10" Type="http://schemas.openxmlformats.org/officeDocument/2006/relationships/hyperlink" Target="https://mauser.pt/catalog/product_info.php?cPath=324_244&amp;products_id=001-2520" TargetMode="External"/><Relationship Id="rId19" Type="http://schemas.openxmlformats.org/officeDocument/2006/relationships/hyperlink" Target="https://www.electrofun.pt/componentes-eletronicos/regulador-de-tensao-7805" TargetMode="External"/><Relationship Id="rId4" Type="http://schemas.openxmlformats.org/officeDocument/2006/relationships/hyperlink" Target="https://www.curto-circuito.pt/index.php?main_page=product_info&amp;products_id=14203" TargetMode="External"/><Relationship Id="rId9" Type="http://schemas.openxmlformats.org/officeDocument/2006/relationships/hyperlink" Target="https://mauser.pt/catalog/product_info.php?cPath=74_975_980&amp;products_id=114-0105" TargetMode="External"/><Relationship Id="rId14" Type="http://schemas.openxmlformats.org/officeDocument/2006/relationships/hyperlink" Target="https://www.ptrobotics.com/breadboards/3090-breadboard-400-points-branco.html" TargetMode="External"/><Relationship Id="rId2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21" name="Rectangle 25"/>
          <p:cNvSpPr>
            <a:spLocks noChangeArrowheads="1"/>
          </p:cNvSpPr>
          <p:nvPr/>
        </p:nvSpPr>
        <p:spPr bwMode="auto">
          <a:xfrm>
            <a:off x="273050" y="5013325"/>
            <a:ext cx="9242425" cy="97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9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pt-PT" dirty="0">
                <a:solidFill>
                  <a:schemeClr val="bg2"/>
                </a:solidFill>
                <a:latin typeface="Calibri" pitchFamily="34" charset="0"/>
              </a:rPr>
              <a:t>Diogo Silva, nº 190204007</a:t>
            </a:r>
          </a:p>
          <a:p>
            <a:pPr>
              <a:lnSpc>
                <a:spcPct val="19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pt-PT" dirty="0">
                <a:solidFill>
                  <a:schemeClr val="bg2"/>
                </a:solidFill>
              </a:rPr>
              <a:t>ESTSetúbal, setembro de 2021</a:t>
            </a:r>
            <a:endParaRPr lang="en-GB" sz="1400" dirty="0">
              <a:solidFill>
                <a:schemeClr val="bg2"/>
              </a:solidFill>
              <a:latin typeface="Verdana" pitchFamily="34" charset="0"/>
            </a:endParaRPr>
          </a:p>
        </p:txBody>
      </p:sp>
      <p:pic>
        <p:nvPicPr>
          <p:cNvPr id="388126" name="Picture 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908720"/>
            <a:ext cx="2051295" cy="1584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8133" name="Rectangle 37"/>
          <p:cNvSpPr>
            <a:spLocks noChangeArrowheads="1"/>
          </p:cNvSpPr>
          <p:nvPr/>
        </p:nvSpPr>
        <p:spPr bwMode="auto">
          <a:xfrm>
            <a:off x="273050" y="4329100"/>
            <a:ext cx="92424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pt-PT" sz="3600" b="1" dirty="0">
                <a:latin typeface="Calibri" pitchFamily="34" charset="0"/>
              </a:rPr>
              <a:t>Apresentação de projeto</a:t>
            </a: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73050" y="3392996"/>
            <a:ext cx="924242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pt-PT" sz="2400" b="1" dirty="0">
                <a:solidFill>
                  <a:srgbClr val="000000"/>
                </a:solidFill>
                <a:latin typeface="Calibri" pitchFamily="34" charset="0"/>
              </a:rPr>
              <a:t>Curso Técnico Superior Profissional de </a:t>
            </a:r>
          </a:p>
          <a:p>
            <a:pPr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pt-PT" sz="2400" b="1" dirty="0">
                <a:solidFill>
                  <a:srgbClr val="000000"/>
                </a:solidFill>
                <a:latin typeface="Calibri" pitchFamily="34" charset="0"/>
              </a:rPr>
              <a:t>Sistemas Eletrónicos e Computadores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C71A21-6994-4E26-88BF-868501857866}"/>
              </a:ext>
            </a:extLst>
          </p:cNvPr>
          <p:cNvSpPr txBox="1"/>
          <p:nvPr/>
        </p:nvSpPr>
        <p:spPr>
          <a:xfrm>
            <a:off x="9093460" y="6309320"/>
            <a:ext cx="31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ransition>
    <p:pull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C827A5D-7983-4843-8DE4-9DF475AEEE4E}"/>
              </a:ext>
            </a:extLst>
          </p:cNvPr>
          <p:cNvSpPr txBox="1">
            <a:spLocks/>
          </p:cNvSpPr>
          <p:nvPr/>
        </p:nvSpPr>
        <p:spPr>
          <a:xfrm>
            <a:off x="1316596" y="260648"/>
            <a:ext cx="72008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>
                <a:solidFill>
                  <a:srgbClr val="0000FF"/>
                </a:solidFill>
                <a:latin typeface="Verdana" pitchFamily="34" charset="0"/>
                <a:ea typeface="+mn-ea"/>
                <a:cs typeface="+mn-cs"/>
              </a:rPr>
              <a:t>V</a:t>
            </a:r>
            <a:r>
              <a:rPr lang="pt-PT" sz="2400" b="1" baseline="-25000" dirty="0">
                <a:solidFill>
                  <a:srgbClr val="0000FF"/>
                </a:solidFill>
                <a:latin typeface="Verdana" pitchFamily="34" charset="0"/>
                <a:ea typeface="+mn-ea"/>
                <a:cs typeface="+mn-cs"/>
              </a:rPr>
              <a:t>out2max</a:t>
            </a:r>
            <a:r>
              <a:rPr lang="pt-PT" sz="2400" b="1" dirty="0">
                <a:solidFill>
                  <a:srgbClr val="0000FF"/>
                </a:solidFill>
                <a:latin typeface="Verdana" pitchFamily="34" charset="0"/>
                <a:ea typeface="+mn-ea"/>
                <a:cs typeface="+mn-cs"/>
              </a:rPr>
              <a:t> e V</a:t>
            </a:r>
            <a:r>
              <a:rPr lang="pt-PT" sz="2400" b="1" baseline="-25000" dirty="0">
                <a:solidFill>
                  <a:srgbClr val="0000FF"/>
                </a:solidFill>
                <a:latin typeface="Verdana" pitchFamily="34" charset="0"/>
                <a:ea typeface="+mn-ea"/>
                <a:cs typeface="+mn-cs"/>
              </a:rPr>
              <a:t>out2min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5DEA88E-8549-47A7-B3B5-B0CD6692473B}"/>
                  </a:ext>
                </a:extLst>
              </p:cNvPr>
              <p:cNvSpPr txBox="1"/>
              <p:nvPr/>
            </p:nvSpPr>
            <p:spPr>
              <a:xfrm>
                <a:off x="380492" y="1423808"/>
                <a:ext cx="4726074" cy="3287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PT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PT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pt-PT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br>
                  <a:rPr lang="pt-PT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pt-PT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600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3.1</m:t>
                      </m:r>
                    </m:oMath>
                  </m:oMathPara>
                </a14:m>
                <a:endParaRPr lang="pt-PT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1+0.6</m:t>
                          </m:r>
                        </m:e>
                      </m:d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3.1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1.6</m:t>
                          </m:r>
                        </m:e>
                      </m:d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3.1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=4.96 </m:t>
                      </m:r>
                      <m:r>
                        <a:rPr lang="pt-P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𝑉𝑜𝑙𝑡𝑠</m:t>
                      </m:r>
                    </m:oMath>
                  </m:oMathPara>
                </a14:m>
                <a:endParaRPr lang="pt-PT" dirty="0">
                  <a:solidFill>
                    <a:prstClr val="black"/>
                  </a:solidFill>
                  <a:latin typeface="Tw Cen MT" panose="020B0602020104020603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5DEA88E-8549-47A7-B3B5-B0CD66924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2" y="1423808"/>
                <a:ext cx="4726074" cy="3287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CBE5D35-98AC-410B-B135-4624CDE32003}"/>
                  </a:ext>
                </a:extLst>
              </p:cNvPr>
              <p:cNvSpPr txBox="1"/>
              <p:nvPr/>
            </p:nvSpPr>
            <p:spPr>
              <a:xfrm>
                <a:off x="4916996" y="2708920"/>
                <a:ext cx="4726074" cy="1890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pt-PT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600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250∗</m:t>
                      </m:r>
                      <m:sSup>
                        <m:sSup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pt-P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PT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1.6</m:t>
                          </m:r>
                        </m:e>
                      </m:d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250∗</m:t>
                      </m:r>
                      <m:sSup>
                        <m:sSup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pt-P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PT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=4∗</m:t>
                      </m:r>
                      <m:sSup>
                        <m:sSup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𝑉𝑜𝑙𝑡𝑠</m:t>
                      </m:r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=400µ</m:t>
                      </m:r>
                      <m:r>
                        <a:rPr lang="pt-P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𝑉𝑜𝑙𝑡𝑠</m:t>
                      </m:r>
                    </m:oMath>
                  </m:oMathPara>
                </a14:m>
                <a:endParaRPr lang="pt-PT" dirty="0">
                  <a:solidFill>
                    <a:prstClr val="black"/>
                  </a:solidFill>
                  <a:latin typeface="Tw Cen MT" panose="020B0602020104020603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CBE5D35-98AC-410B-B135-4624CDE3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996" y="2708920"/>
                <a:ext cx="4726074" cy="1890197"/>
              </a:xfrm>
              <a:prstGeom prst="rect">
                <a:avLst/>
              </a:prstGeom>
              <a:blipFill>
                <a:blip r:embed="rId3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9800776-7AA7-4D14-B2E6-75184917F3A8}"/>
                  </a:ext>
                </a:extLst>
              </p:cNvPr>
              <p:cNvSpPr txBox="1"/>
              <p:nvPr/>
            </p:nvSpPr>
            <p:spPr>
              <a:xfrm>
                <a:off x="3940416" y="5434192"/>
                <a:ext cx="233230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P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PT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  <m:sSub>
                                <m:sSubPr>
                                  <m:ctrlP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lang="pt-PT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pt-PT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=400µ</m:t>
                              </m:r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pt-PT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lang="pt-PT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pt-P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pt-PT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=4.96</m:t>
                              </m:r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PT" dirty="0">
                  <a:solidFill>
                    <a:prstClr val="white"/>
                  </a:solidFill>
                  <a:latin typeface="Tw Cen MT" panose="020B0602020104020603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9800776-7AA7-4D14-B2E6-75184917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416" y="5434192"/>
                <a:ext cx="2332300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9A1EBF2B-8B2A-4456-980A-A4D821850EF0}"/>
              </a:ext>
            </a:extLst>
          </p:cNvPr>
          <p:cNvSpPr txBox="1"/>
          <p:nvPr/>
        </p:nvSpPr>
        <p:spPr>
          <a:xfrm>
            <a:off x="9093460" y="6309320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882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64D23F7-8485-4A33-A477-3C45F9AA8C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7988547"/>
              </p:ext>
            </p:extLst>
          </p:nvPr>
        </p:nvGraphicFramePr>
        <p:xfrm>
          <a:off x="236476" y="1700808"/>
          <a:ext cx="8640960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2">
            <a:extLst>
              <a:ext uri="{FF2B5EF4-FFF2-40B4-BE49-F238E27FC236}">
                <a16:creationId xmlns:a16="http://schemas.microsoft.com/office/drawing/2014/main" id="{E3B09056-195E-4811-9629-4DE19F60AEB8}"/>
              </a:ext>
            </a:extLst>
          </p:cNvPr>
          <p:cNvSpPr txBox="1"/>
          <p:nvPr/>
        </p:nvSpPr>
        <p:spPr>
          <a:xfrm>
            <a:off x="7797316" y="1590110"/>
            <a:ext cx="588014" cy="15500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kumimoji="0" lang="pt-PT" sz="9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07DAD630-EB96-4F8F-81DD-22EFC4D86642}"/>
              </a:ext>
            </a:extLst>
          </p:cNvPr>
          <p:cNvSpPr txBox="1"/>
          <p:nvPr/>
        </p:nvSpPr>
        <p:spPr>
          <a:xfrm>
            <a:off x="8206642" y="2196601"/>
            <a:ext cx="884000" cy="6085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3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1,61 de</a:t>
            </a:r>
            <a:endParaRPr lang="pt-PT" sz="13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3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ganho</a:t>
            </a:r>
            <a:endParaRPr lang="pt-PT" sz="13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661BAD-5E23-4BC6-BA46-252B2787C054}"/>
              </a:ext>
            </a:extLst>
          </p:cNvPr>
          <p:cNvSpPr txBox="1"/>
          <p:nvPr/>
        </p:nvSpPr>
        <p:spPr>
          <a:xfrm>
            <a:off x="1342616" y="301326"/>
            <a:ext cx="7196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cap="all" dirty="0">
                <a:solidFill>
                  <a:srgbClr val="0000FF"/>
                </a:solidFill>
                <a:latin typeface="Verdana" pitchFamily="34" charset="0"/>
              </a:rPr>
              <a:t>Comparação direta com e sem ampliação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BA4CFAD-4443-4BD7-9550-505F312D946E}"/>
              </a:ext>
            </a:extLst>
          </p:cNvPr>
          <p:cNvSpPr txBox="1"/>
          <p:nvPr/>
        </p:nvSpPr>
        <p:spPr>
          <a:xfrm>
            <a:off x="9093460" y="6309320"/>
            <a:ext cx="540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01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F6F4B24-81FF-4AC5-A519-FB8A7C6C7F97}"/>
              </a:ext>
            </a:extLst>
          </p:cNvPr>
          <p:cNvSpPr txBox="1"/>
          <p:nvPr/>
        </p:nvSpPr>
        <p:spPr>
          <a:xfrm>
            <a:off x="1354587" y="501004"/>
            <a:ext cx="719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cap="all" dirty="0">
                <a:solidFill>
                  <a:srgbClr val="0000FF"/>
                </a:solidFill>
                <a:latin typeface="Verdana" pitchFamily="34" charset="0"/>
              </a:rPr>
              <a:t>Filtragem de 1º ordem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18A050B-3589-4836-AFA5-5C9908DE0F09}"/>
                  </a:ext>
                </a:extLst>
              </p:cNvPr>
              <p:cNvSpPr txBox="1"/>
              <p:nvPr/>
            </p:nvSpPr>
            <p:spPr>
              <a:xfrm>
                <a:off x="416496" y="1700808"/>
                <a:ext cx="3030252" cy="4288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8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pt-P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(=)</m:t>
                      </m:r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P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d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∗600∗</m:t>
                          </m:r>
                          <m:r>
                            <a:rPr lang="pt-PT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d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pt-PT" sz="180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37699</m:t>
                          </m:r>
                        </m:den>
                      </m:f>
                      <m:d>
                        <m:d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d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pt-PT" sz="180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=2.65∗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−5</m:t>
                          </m:r>
                        </m:sup>
                      </m:sSup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=26.5µ</m:t>
                      </m:r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pt-P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18A050B-3589-4836-AFA5-5C9908DE0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96" y="1700808"/>
                <a:ext cx="3030252" cy="42888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5E8EBFE-AFC3-401A-8E90-261D13298312}"/>
                  </a:ext>
                </a:extLst>
              </p:cNvPr>
              <p:cNvSpPr txBox="1"/>
              <p:nvPr/>
            </p:nvSpPr>
            <p:spPr>
              <a:xfrm>
                <a:off x="3816593" y="2198508"/>
                <a:ext cx="3240360" cy="3396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8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pt-P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(=)</m:t>
                      </m:r>
                      <m:sSub>
                        <m:sSub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∗600∗3∗</m:t>
                          </m:r>
                          <m:sSup>
                            <m:sSupPr>
                              <m:ctrlP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PT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P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(=)</m:t>
                      </m:r>
                      <m:sSub>
                        <m:sSub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</m:t>
                          </m:r>
                          <m:r>
                            <a:rPr lang="pt-PT" sz="1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1131</m:t>
                          </m:r>
                        </m:den>
                      </m:f>
                    </m:oMath>
                  </m:oMathPara>
                </a14:m>
                <a:endParaRPr lang="pt-P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PT" sz="18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8,8</m:t>
                      </m:r>
                      <m:r>
                        <a:rPr lang="pt-PT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𝐻𝑧</m:t>
                      </m:r>
                    </m:oMath>
                  </m:oMathPara>
                </a14:m>
                <a:endParaRPr lang="pt-P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5E8EBFE-AFC3-401A-8E90-261D13298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593" y="2198508"/>
                <a:ext cx="3240360" cy="3396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33BB91A4-E4FD-4D05-B874-449CF2B8A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798" y="1418736"/>
            <a:ext cx="2152294" cy="16142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A10E971-D3B3-4C10-9DC0-FC7B7BF8BB89}"/>
              </a:ext>
            </a:extLst>
          </p:cNvPr>
          <p:cNvSpPr txBox="1"/>
          <p:nvPr/>
        </p:nvSpPr>
        <p:spPr>
          <a:xfrm>
            <a:off x="9093460" y="6309320"/>
            <a:ext cx="485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940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67C5144-B086-4B2C-89E4-08EA29979725}"/>
              </a:ext>
            </a:extLst>
          </p:cNvPr>
          <p:cNvSpPr txBox="1"/>
          <p:nvPr/>
        </p:nvSpPr>
        <p:spPr>
          <a:xfrm>
            <a:off x="1354587" y="501004"/>
            <a:ext cx="719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cap="all" dirty="0">
                <a:solidFill>
                  <a:srgbClr val="0000FF"/>
                </a:solidFill>
                <a:latin typeface="Verdana" pitchFamily="34" charset="0"/>
              </a:rPr>
              <a:t>ADC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C9CAAD10-33B1-4EEA-87B2-8153143DC15A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920584" y="1242182"/>
            <a:ext cx="8640958" cy="172819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BC56D0-61EE-435E-87F8-388F7F050A3D}"/>
              </a:ext>
            </a:extLst>
          </p:cNvPr>
          <p:cNvSpPr txBox="1"/>
          <p:nvPr/>
        </p:nvSpPr>
        <p:spPr>
          <a:xfrm>
            <a:off x="452500" y="2970374"/>
            <a:ext cx="5220580" cy="464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PT" sz="1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Pelo o </a:t>
            </a:r>
            <a:r>
              <a:rPr lang="pt-PT" dirty="0">
                <a:solidFill>
                  <a:prstClr val="black"/>
                </a:solidFill>
                <a:latin typeface="Tw Cen MT" panose="020B0602020104020603"/>
              </a:rPr>
              <a:t>Teorema de </a:t>
            </a:r>
            <a:r>
              <a:rPr lang="pt-PT" dirty="0" err="1">
                <a:solidFill>
                  <a:prstClr val="black"/>
                </a:solidFill>
                <a:latin typeface="Tw Cen MT" panose="020B0602020104020603"/>
              </a:rPr>
              <a:t>Nyquist</a:t>
            </a:r>
            <a:r>
              <a:rPr lang="pt-PT" dirty="0">
                <a:solidFill>
                  <a:prstClr val="black"/>
                </a:solidFill>
                <a:latin typeface="Tw Cen MT" panose="020B0602020104020603"/>
              </a:rPr>
              <a:t>–</a:t>
            </a:r>
            <a:r>
              <a:rPr lang="pt-PT" dirty="0" err="1">
                <a:solidFill>
                  <a:prstClr val="black"/>
                </a:solidFill>
                <a:latin typeface="Tw Cen MT" panose="020B0602020104020603"/>
              </a:rPr>
              <a:t>Shannon</a:t>
            </a:r>
            <a:r>
              <a:rPr lang="pt-PT" dirty="0">
                <a:solidFill>
                  <a:prstClr val="black"/>
                </a:solidFill>
                <a:latin typeface="Tw Cen MT" panose="020B0602020104020603"/>
              </a:rPr>
              <a:t>, F</a:t>
            </a:r>
            <a:r>
              <a:rPr lang="pt-PT" baseline="-25000" dirty="0">
                <a:solidFill>
                  <a:prstClr val="black"/>
                </a:solidFill>
                <a:latin typeface="Tw Cen MT" panose="020B0602020104020603"/>
              </a:rPr>
              <a:t>s</a:t>
            </a:r>
            <a:r>
              <a:rPr lang="pt-PT" dirty="0">
                <a:solidFill>
                  <a:prstClr val="black"/>
                </a:solidFill>
                <a:latin typeface="Tw Cen MT" panose="020B0602020104020603"/>
              </a:rPr>
              <a:t>≥2xF</a:t>
            </a:r>
            <a:r>
              <a:rPr lang="pt-PT" baseline="-25000" dirty="0">
                <a:solidFill>
                  <a:prstClr val="black"/>
                </a:solidFill>
                <a:latin typeface="Tw Cen MT" panose="020B0602020104020603"/>
              </a:rPr>
              <a:t>maxsinal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C869180-175A-4909-8849-DA466AEE1F9E}"/>
                  </a:ext>
                </a:extLst>
              </p:cNvPr>
              <p:cNvSpPr txBox="1"/>
              <p:nvPr/>
            </p:nvSpPr>
            <p:spPr>
              <a:xfrm>
                <a:off x="272480" y="3590687"/>
                <a:ext cx="5580620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𝑇𝑠</m:t>
                      </m:r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Fs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r>
                        <a:rPr lang="pt-P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𝑇𝑠</m:t>
                      </m:r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𝑇𝑠</m:t>
                      </m:r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  <m:r>
                        <m:rPr>
                          <m:sty m:val="p"/>
                        </m:rP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pt-P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𝑇𝑠</m:t>
                      </m:r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  <m:r>
                        <m:rPr>
                          <m:sty m:val="p"/>
                        </m:rP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pt-PT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C869180-175A-4909-8849-DA466AEE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80" y="3590687"/>
                <a:ext cx="5580620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BE9B222-C4AC-4072-B843-1CD5293E540F}"/>
                  </a:ext>
                </a:extLst>
              </p:cNvPr>
              <p:cNvSpPr txBox="1"/>
              <p:nvPr/>
            </p:nvSpPr>
            <p:spPr>
              <a:xfrm>
                <a:off x="284751" y="4657925"/>
                <a:ext cx="4956312" cy="1646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pt-PT" sz="1800" dirty="0">
                    <a:solidFill>
                      <a:schemeClr val="bg2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Gama de fim de escala:</a:t>
                </a:r>
                <a:endParaRPr lang="pt-PT" sz="1800" i="1" dirty="0">
                  <a:solidFill>
                    <a:schemeClr val="bg2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1800" b="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𝐹𝑆𝑅</m:t>
                          </m:r>
                        </m:sub>
                      </m:sSub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𝑉𝑖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𝑚𝑎𝑥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𝑉𝑖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𝑚𝑖𝑛</m:t>
                      </m:r>
                    </m:oMath>
                  </m:oMathPara>
                </a14:m>
                <a:endParaRPr lang="pt-PT" sz="1800" dirty="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𝐹𝑆𝑅</m:t>
                          </m:r>
                        </m:sub>
                      </m:sSub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=4.96−400∗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−6</m:t>
                          </m:r>
                        </m:sup>
                      </m:sSup>
                      <m:d>
                        <m:dPr>
                          <m:ctrlPr>
                            <a:rPr lang="pt-PT" sz="1800" i="1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𝐹𝑆𝑅</m:t>
                          </m:r>
                        </m:sub>
                      </m:sSub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=4.96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pt-P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BE9B222-C4AC-4072-B843-1CD5293E5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51" y="4657925"/>
                <a:ext cx="4956312" cy="1646605"/>
              </a:xfrm>
              <a:prstGeom prst="rect">
                <a:avLst/>
              </a:prstGeom>
              <a:blipFill>
                <a:blip r:embed="rId4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igital Signal Resolution Example">
            <a:extLst>
              <a:ext uri="{FF2B5EF4-FFF2-40B4-BE49-F238E27FC236}">
                <a16:creationId xmlns:a16="http://schemas.microsoft.com/office/drawing/2014/main" id="{3E6A2DF3-0B20-4180-B565-B770727E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33" y="3753036"/>
            <a:ext cx="3986150" cy="238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958A4A-2353-4D52-A004-D81AA87CDBB3}"/>
              </a:ext>
            </a:extLst>
          </p:cNvPr>
          <p:cNvSpPr txBox="1"/>
          <p:nvPr/>
        </p:nvSpPr>
        <p:spPr>
          <a:xfrm>
            <a:off x="9093460" y="630932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17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6C99C7D-F8B7-442F-A10B-25EADC396DFB}"/>
              </a:ext>
            </a:extLst>
          </p:cNvPr>
          <p:cNvSpPr txBox="1"/>
          <p:nvPr/>
        </p:nvSpPr>
        <p:spPr>
          <a:xfrm>
            <a:off x="1354587" y="501004"/>
            <a:ext cx="719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cap="all" dirty="0">
                <a:solidFill>
                  <a:srgbClr val="0000FF"/>
                </a:solidFill>
                <a:latin typeface="Verdana" pitchFamily="34" charset="0"/>
              </a:rPr>
              <a:t>ADC </a:t>
            </a:r>
            <a:r>
              <a:rPr lang="pt-PT" sz="2000" b="1" cap="all" dirty="0">
                <a:solidFill>
                  <a:srgbClr val="0000FF"/>
                </a:solidFill>
                <a:latin typeface="Verdana" pitchFamily="34" charset="0"/>
              </a:rPr>
              <a:t>(</a:t>
            </a:r>
            <a:r>
              <a:rPr lang="pt-PT" sz="2000" b="1" cap="all" dirty="0" err="1">
                <a:solidFill>
                  <a:srgbClr val="0000FF"/>
                </a:solidFill>
                <a:latin typeface="Verdana" pitchFamily="34" charset="0"/>
              </a:rPr>
              <a:t>cont</a:t>
            </a:r>
            <a:r>
              <a:rPr lang="pt-PT" sz="2000" b="1" cap="all" dirty="0">
                <a:solidFill>
                  <a:srgbClr val="0000FF"/>
                </a:solidFill>
                <a:latin typeface="Verdana" pitchFamily="34" charset="0"/>
              </a:rPr>
              <a:t>.)</a:t>
            </a:r>
          </a:p>
        </p:txBody>
      </p:sp>
      <p:pic>
        <p:nvPicPr>
          <p:cNvPr id="2050" name="Picture 2" descr="When Is A 10-bit A/D An 8-bit A/D? | Hackaday">
            <a:extLst>
              <a:ext uri="{FF2B5EF4-FFF2-40B4-BE49-F238E27FC236}">
                <a16:creationId xmlns:a16="http://schemas.microsoft.com/office/drawing/2014/main" id="{737452A6-9CEF-406B-91F8-75281537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232756"/>
            <a:ext cx="343258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28677F0-A970-47BD-970A-C2049C20C75C}"/>
                  </a:ext>
                </a:extLst>
              </p:cNvPr>
              <p:cNvSpPr txBox="1"/>
              <p:nvPr/>
            </p:nvSpPr>
            <p:spPr>
              <a:xfrm>
                <a:off x="410377" y="1339157"/>
                <a:ext cx="5616624" cy="89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𝑅𝐴</m:t>
                      </m:r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𝐹𝑆𝑅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PT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º </m:t>
                              </m:r>
                              <m: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𝑏𝑖𝑡𝑠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pt-P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𝑅𝐴</m:t>
                      </m:r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4.96</m:t>
                          </m:r>
                        </m:num>
                        <m:den>
                          <m:sSup>
                            <m:sSupPr>
                              <m:ctrlP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PT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pt-P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𝑅𝐴</m:t>
                      </m:r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=4.8∗</m:t>
                      </m:r>
                      <m:sSup>
                        <m:sSupPr>
                          <m:ctrlPr>
                            <a:rPr lang="pt-P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PT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𝑅𝐴</m:t>
                      </m:r>
                      <m: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=4.8</m:t>
                      </m:r>
                      <m:r>
                        <a:rPr lang="pt-PT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438</m:t>
                      </m:r>
                      <m:r>
                        <m:rPr>
                          <m:sty m:val="p"/>
                        </m:rPr>
                        <a:rPr lang="pt-PT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pt-P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PT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28677F0-A970-47BD-970A-C2049C20C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77" y="1339157"/>
                <a:ext cx="5616624" cy="890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B8895D8-C616-4201-8B9C-96E53764E519}"/>
                  </a:ext>
                </a:extLst>
              </p:cNvPr>
              <p:cNvSpPr txBox="1"/>
              <p:nvPr/>
            </p:nvSpPr>
            <p:spPr>
              <a:xfrm>
                <a:off x="418896" y="2424486"/>
                <a:ext cx="4956312" cy="1646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pt-PT" sz="1800" dirty="0">
                    <a:solidFill>
                      <a:schemeClr val="bg2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Valor de Tensão do fim de escala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PT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𝐹𝑆𝑅</m:t>
                        </m:r>
                      </m:sub>
                    </m:sSub>
                    <m:r>
                      <a:rPr lang="pt-PT" sz="18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pt-PT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PT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𝐹𝑆𝑅</m:t>
                        </m:r>
                      </m:sub>
                    </m:sSub>
                    <m:r>
                      <a:rPr lang="pt-PT" sz="18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−1 </m:t>
                    </m:r>
                    <m:r>
                      <a:rPr lang="pt-PT" sz="18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𝐿𝑆𝐵</m:t>
                    </m:r>
                  </m:oMath>
                </a14:m>
                <a:r>
                  <a:rPr lang="pt-PT" sz="1800" dirty="0">
                    <a:solidFill>
                      <a:schemeClr val="bg2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como, 1 LSB=RA</a:t>
                </a:r>
                <a:endParaRPr lang="pt-PT" sz="1800" dirty="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𝐹𝑆𝑅</m:t>
                          </m:r>
                        </m:sub>
                      </m:sSub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=4.96− </m:t>
                      </m:r>
                      <m:r>
                        <a:rPr lang="pt-PT" sz="18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4.8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d>
                        <m:d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𝐹𝑆𝑅</m:t>
                          </m:r>
                        </m:sub>
                      </m:sSub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=4.9552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pt-PT" sz="1800" dirty="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B8895D8-C616-4201-8B9C-96E53764E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96" y="2424486"/>
                <a:ext cx="4956312" cy="1646605"/>
              </a:xfrm>
              <a:prstGeom prst="rect">
                <a:avLst/>
              </a:prstGeom>
              <a:blipFill>
                <a:blip r:embed="rId4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592AC18-CE96-4245-A3B2-E4A8E364F4FA}"/>
                  </a:ext>
                </a:extLst>
              </p:cNvPr>
              <p:cNvSpPr txBox="1"/>
              <p:nvPr/>
            </p:nvSpPr>
            <p:spPr>
              <a:xfrm>
                <a:off x="425657" y="4266368"/>
                <a:ext cx="4956312" cy="1906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pt-PT" sz="1800" dirty="0">
                    <a:solidFill>
                      <a:schemeClr val="bg2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Erro de quantificação máximo:</a:t>
                </a:r>
                <a:endParaRPr lang="pt-PT" dirty="0">
                  <a:solidFill>
                    <a:schemeClr val="bg2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𝐸𝑄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. 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𝑚𝑎𝑥</m:t>
                      </m:r>
                      <m:r>
                        <a:rPr lang="pt-PT" sz="18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18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4.8∗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d>
                        <m:d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𝐸𝑄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. 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𝑚𝑎𝑥</m:t>
                      </m:r>
                      <m:r>
                        <a:rPr lang="pt-PT" sz="18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=2.4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d>
                        <m:d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𝐸𝑄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. 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𝑚𝑎𝑥</m:t>
                      </m:r>
                      <m:r>
                        <a:rPr lang="pt-PT" sz="18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=2.4</m:t>
                      </m:r>
                      <m:r>
                        <m:rPr>
                          <m:sty m:val="p"/>
                        </m:rPr>
                        <a:rPr lang="pt-PT" sz="18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mV</m:t>
                      </m:r>
                    </m:oMath>
                  </m:oMathPara>
                </a14:m>
                <a:endParaRPr lang="pt-PT" sz="1800" dirty="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592AC18-CE96-4245-A3B2-E4A8E364F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57" y="4266368"/>
                <a:ext cx="4956312" cy="1906419"/>
              </a:xfrm>
              <a:prstGeom prst="rect">
                <a:avLst/>
              </a:prstGeom>
              <a:blipFill>
                <a:blip r:embed="rId5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2CBAE58-E926-4C2F-9B61-5C54A43183C6}"/>
                  </a:ext>
                </a:extLst>
              </p:cNvPr>
              <p:cNvSpPr txBox="1"/>
              <p:nvPr/>
            </p:nvSpPr>
            <p:spPr>
              <a:xfrm>
                <a:off x="5504114" y="3774416"/>
                <a:ext cx="4191204" cy="2166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pt-PT" sz="1800" dirty="0">
                    <a:solidFill>
                      <a:schemeClr val="bg2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Nível de quantificação máximo:</a:t>
                </a:r>
                <a:endParaRPr lang="pt-PT" sz="1800" dirty="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𝑁𝑄𝑚𝑎𝑥</m:t>
                      </m:r>
                      <m:r>
                        <a:rPr lang="pt-PT" sz="18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𝑉𝑖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RA</m:t>
                          </m:r>
                        </m:den>
                      </m:f>
                      <m:d>
                        <m:d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𝑁𝑄𝑚𝑎</m:t>
                      </m:r>
                      <m:r>
                        <m:rPr>
                          <m:sty m:val="p"/>
                        </m:rPr>
                        <a:rPr lang="pt-PT" sz="1800" b="0" i="0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x</m:t>
                      </m:r>
                      <m:r>
                        <a:rPr lang="pt-PT" sz="18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4.96</m:t>
                          </m:r>
                        </m:num>
                        <m:den>
                          <m:r>
                            <a:rPr lang="pt-PT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4.8438</m:t>
                          </m:r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pt-PT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PT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pt-PT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𝑁𝑄𝑚𝑎𝑥</m:t>
                      </m:r>
                      <m:r>
                        <a:rPr lang="pt-PT" sz="18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pt-PT" sz="1800" b="0" i="0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1024</m:t>
                      </m:r>
                    </m:oMath>
                  </m:oMathPara>
                </a14:m>
                <a:endParaRPr lang="pt-PT" sz="1800" dirty="0">
                  <a:solidFill>
                    <a:schemeClr val="bg2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2CBAE58-E926-4C2F-9B61-5C54A431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14" y="3774416"/>
                <a:ext cx="4191204" cy="2166170"/>
              </a:xfrm>
              <a:prstGeom prst="rect">
                <a:avLst/>
              </a:prstGeom>
              <a:blipFill>
                <a:blip r:embed="rId6"/>
                <a:stretch>
                  <a:fillRect l="-131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3974C-71CA-470F-A3B5-2311BFAB84BE}"/>
              </a:ext>
            </a:extLst>
          </p:cNvPr>
          <p:cNvSpPr txBox="1"/>
          <p:nvPr/>
        </p:nvSpPr>
        <p:spPr>
          <a:xfrm>
            <a:off x="9093460" y="6309320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601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68E877-BC34-4307-9A20-8E334C66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72" y="1484784"/>
            <a:ext cx="6609053" cy="429503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CC9D264-DF89-47C5-B39E-DCA755967AEA}"/>
              </a:ext>
            </a:extLst>
          </p:cNvPr>
          <p:cNvSpPr txBox="1"/>
          <p:nvPr/>
        </p:nvSpPr>
        <p:spPr>
          <a:xfrm>
            <a:off x="1354587" y="501004"/>
            <a:ext cx="719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cap="all" dirty="0">
                <a:solidFill>
                  <a:srgbClr val="0000FF"/>
                </a:solidFill>
                <a:latin typeface="Verdana" pitchFamily="34" charset="0"/>
              </a:rPr>
              <a:t>Simulação</a:t>
            </a:r>
          </a:p>
        </p:txBody>
      </p:sp>
      <p:pic>
        <p:nvPicPr>
          <p:cNvPr id="7" name="Tabela">
            <a:extLst>
              <a:ext uri="{FF2B5EF4-FFF2-40B4-BE49-F238E27FC236}">
                <a16:creationId xmlns:a16="http://schemas.microsoft.com/office/drawing/2014/main" id="{100A1E91-9D20-4365-884A-C4024B9522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" y="1772816"/>
            <a:ext cx="9906000" cy="36004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AD4D30-00CA-4DD8-82D6-CC699AB1D7B1}"/>
              </a:ext>
            </a:extLst>
          </p:cNvPr>
          <p:cNvSpPr txBox="1"/>
          <p:nvPr/>
        </p:nvSpPr>
        <p:spPr>
          <a:xfrm>
            <a:off x="9093460" y="6309320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8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B3A24D7-BD91-4E4E-A7B5-CFB8913B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1340768"/>
            <a:ext cx="7385555" cy="478853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70F55D2-9A63-45EC-9AE1-84686B80B079}"/>
              </a:ext>
            </a:extLst>
          </p:cNvPr>
          <p:cNvSpPr txBox="1"/>
          <p:nvPr/>
        </p:nvSpPr>
        <p:spPr>
          <a:xfrm>
            <a:off x="1354587" y="501004"/>
            <a:ext cx="719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cap="all" dirty="0">
                <a:solidFill>
                  <a:srgbClr val="0000FF"/>
                </a:solidFill>
                <a:latin typeface="Verdana" pitchFamily="34" charset="0"/>
              </a:rPr>
              <a:t>Simulação #2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31E5CA7-9764-41D4-AC24-4F4F5DCCA5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6812"/>
            <a:ext cx="9888961" cy="378042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EE0777-C3DA-4C40-9F9D-CAB5E4161A3A}"/>
              </a:ext>
            </a:extLst>
          </p:cNvPr>
          <p:cNvSpPr txBox="1"/>
          <p:nvPr/>
        </p:nvSpPr>
        <p:spPr>
          <a:xfrm>
            <a:off x="9093460" y="6309320"/>
            <a:ext cx="540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588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41A27B9-F3F6-4ED9-AC20-41E799602A5A}"/>
              </a:ext>
            </a:extLst>
          </p:cNvPr>
          <p:cNvSpPr txBox="1"/>
          <p:nvPr/>
        </p:nvSpPr>
        <p:spPr>
          <a:xfrm>
            <a:off x="1354587" y="501004"/>
            <a:ext cx="719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cap="all" dirty="0">
                <a:solidFill>
                  <a:srgbClr val="0000FF"/>
                </a:solidFill>
                <a:latin typeface="Verdana" pitchFamily="34" charset="0"/>
              </a:rPr>
              <a:t>Simulação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1CC7EC-6D8E-4ED5-83D6-72569555E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748" y="1223657"/>
            <a:ext cx="4866425" cy="50535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23ECE93-6A26-4148-8D3F-6F3E9FBE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107" y="1209559"/>
            <a:ext cx="6081229" cy="506769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FEDEAA-D16E-44A4-BF67-D691C44112B4}"/>
              </a:ext>
            </a:extLst>
          </p:cNvPr>
          <p:cNvSpPr txBox="1"/>
          <p:nvPr/>
        </p:nvSpPr>
        <p:spPr>
          <a:xfrm>
            <a:off x="9093460" y="6309320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44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94BC02D-4EAE-46BA-A426-AC406081D7EB}"/>
              </a:ext>
            </a:extLst>
          </p:cNvPr>
          <p:cNvSpPr txBox="1"/>
          <p:nvPr/>
        </p:nvSpPr>
        <p:spPr>
          <a:xfrm>
            <a:off x="1354587" y="501004"/>
            <a:ext cx="719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cap="all" dirty="0">
                <a:solidFill>
                  <a:srgbClr val="0000FF"/>
                </a:solidFill>
                <a:latin typeface="Verdana" pitchFamily="34" charset="0"/>
              </a:rPr>
              <a:t>Orçamento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73175499-229F-4D0E-984B-D4485B5BF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2632705"/>
                  </p:ext>
                </p:extLst>
              </p:nvPr>
            </p:nvGraphicFramePr>
            <p:xfrm>
              <a:off x="607707" y="1448780"/>
              <a:ext cx="8690583" cy="421246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834880">
                      <a:extLst>
                        <a:ext uri="{9D8B030D-6E8A-4147-A177-3AD203B41FA5}">
                          <a16:colId xmlns:a16="http://schemas.microsoft.com/office/drawing/2014/main" val="3049914442"/>
                        </a:ext>
                      </a:extLst>
                    </a:gridCol>
                    <a:gridCol w="620881">
                      <a:extLst>
                        <a:ext uri="{9D8B030D-6E8A-4147-A177-3AD203B41FA5}">
                          <a16:colId xmlns:a16="http://schemas.microsoft.com/office/drawing/2014/main" val="3393120980"/>
                        </a:ext>
                      </a:extLst>
                    </a:gridCol>
                    <a:gridCol w="868708">
                      <a:extLst>
                        <a:ext uri="{9D8B030D-6E8A-4147-A177-3AD203B41FA5}">
                          <a16:colId xmlns:a16="http://schemas.microsoft.com/office/drawing/2014/main" val="3839540920"/>
                        </a:ext>
                      </a:extLst>
                    </a:gridCol>
                    <a:gridCol w="1366114">
                      <a:extLst>
                        <a:ext uri="{9D8B030D-6E8A-4147-A177-3AD203B41FA5}">
                          <a16:colId xmlns:a16="http://schemas.microsoft.com/office/drawing/2014/main" val="2764810909"/>
                        </a:ext>
                      </a:extLst>
                    </a:gridCol>
                  </a:tblGrid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Item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Qtd</a:t>
                          </a:r>
                          <a:endParaRPr lang="pt-PT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Custo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Site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32051673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Sensor FSR 402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11,00€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2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PTRobotics</a:t>
                          </a:r>
                          <a:endParaRPr lang="pt-PT" sz="110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83601124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Breadboard 400 points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4,31€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3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PTRobotics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6894657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Resistência 1k Ohm 1/4W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0,10€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4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Curto-Circuito</a:t>
                          </a:r>
                          <a:endParaRPr lang="pt-PT" sz="110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0444477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Resistência 500 Ohm 1W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0,37€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5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MixTrónica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9168240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Resistência 600Ohm, 600mW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0,14€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6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Farnell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4656873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Conjunto de 40 cabos de ligação Jumper macho-macho 300mm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4,62€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7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Mauser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16460302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Regulador De Tensão 7805 para 5V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0,75€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8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EletroFun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8052462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Pilha alcalina 9V 6LR61 - Duracell </a:t>
                          </a:r>
                          <a:r>
                            <a:rPr lang="pt-PT" sz="11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Plus</a:t>
                          </a: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pt-PT" sz="11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MN1604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3,55€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9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Mauser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76775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IC AMPOP 741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1,27€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10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Mauser</a:t>
                          </a:r>
                          <a:endParaRPr lang="pt-PT" sz="110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8087354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Condensador </a:t>
                          </a: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</a:t>
                          </a:r>
                          <a14:m>
                            <m:oMath xmlns:m="http://schemas.openxmlformats.org/officeDocument/2006/math">
                              <m:r>
                                <a:rPr lang="pt-PT" sz="1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µ</m:t>
                              </m:r>
                              <m:r>
                                <a:rPr lang="pt-PT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pt-PT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2,10€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11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Digi-Key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3695468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MCP3002 - 2-Channel 10-Bit ADC </a:t>
                          </a:r>
                          <a:r>
                            <a:rPr lang="pt-PT" sz="11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With</a:t>
                          </a: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SPI Interface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2,71€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12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PTRobotics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84495252"/>
                      </a:ext>
                    </a:extLst>
                  </a:tr>
                  <a:tr h="324036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Total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30,92 €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9431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73175499-229F-4D0E-984B-D4485B5BF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2632705"/>
                  </p:ext>
                </p:extLst>
              </p:nvPr>
            </p:nvGraphicFramePr>
            <p:xfrm>
              <a:off x="607707" y="1448780"/>
              <a:ext cx="8690583" cy="421246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834880">
                      <a:extLst>
                        <a:ext uri="{9D8B030D-6E8A-4147-A177-3AD203B41FA5}">
                          <a16:colId xmlns:a16="http://schemas.microsoft.com/office/drawing/2014/main" val="3049914442"/>
                        </a:ext>
                      </a:extLst>
                    </a:gridCol>
                    <a:gridCol w="620881">
                      <a:extLst>
                        <a:ext uri="{9D8B030D-6E8A-4147-A177-3AD203B41FA5}">
                          <a16:colId xmlns:a16="http://schemas.microsoft.com/office/drawing/2014/main" val="3393120980"/>
                        </a:ext>
                      </a:extLst>
                    </a:gridCol>
                    <a:gridCol w="868708">
                      <a:extLst>
                        <a:ext uri="{9D8B030D-6E8A-4147-A177-3AD203B41FA5}">
                          <a16:colId xmlns:a16="http://schemas.microsoft.com/office/drawing/2014/main" val="3839540920"/>
                        </a:ext>
                      </a:extLst>
                    </a:gridCol>
                    <a:gridCol w="1366114">
                      <a:extLst>
                        <a:ext uri="{9D8B030D-6E8A-4147-A177-3AD203B41FA5}">
                          <a16:colId xmlns:a16="http://schemas.microsoft.com/office/drawing/2014/main" val="2764810909"/>
                        </a:ext>
                      </a:extLst>
                    </a:gridCol>
                  </a:tblGrid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Item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Qtd</a:t>
                          </a:r>
                          <a:endParaRPr lang="pt-PT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Custo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Site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32051673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Sensor FSR 402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11,00€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13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PTRobotics</a:t>
                          </a:r>
                          <a:endParaRPr lang="pt-PT" sz="110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83601124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Breadboard 400 points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4,31€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14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PTRobotics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6894657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Resistência 1k Ohm 1/4W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0,10€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15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Curto-Circuito</a:t>
                          </a:r>
                          <a:endParaRPr lang="pt-PT" sz="110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0444477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Resistência 500 Ohm 1W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0,37€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16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MixTrónica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9168240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Resistência 600Ohm, 600mW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0,14€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17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Farnell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4656873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Conjunto de 40 cabos de ligação Jumper macho-macho 300mm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4,62€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18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Mauser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16460302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Regulador De Tensão 7805 para 5V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0,75€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19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EletroFun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8052462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Pilha alcalina 9V 6LR61 - Duracell </a:t>
                          </a:r>
                          <a:r>
                            <a:rPr lang="pt-PT" sz="11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Plus</a:t>
                          </a: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pt-PT" sz="11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MN1604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3,55€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20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Mauser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76775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IC AMPOP 741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1,27€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21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Mauser</a:t>
                          </a:r>
                          <a:endParaRPr lang="pt-PT" sz="110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8087354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104" t="-987037" r="-4916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2,10€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23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Digi-Key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3695468"/>
                      </a:ext>
                    </a:extLst>
                  </a:tr>
                  <a:tr h="32403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MCP3002 - 2-Channel 10-Bit ADC </a:t>
                          </a:r>
                          <a:r>
                            <a:rPr lang="pt-PT" sz="11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With</a:t>
                          </a: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SPI Interface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2,71€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u="sng" dirty="0" err="1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hlinkClick r:id="rId24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PTRobotics</a:t>
                          </a:r>
                          <a:endParaRPr lang="pt-PT" sz="1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84495252"/>
                      </a:ext>
                    </a:extLst>
                  </a:tr>
                  <a:tr h="324036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Total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30,92 €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94317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B93FE7-AF70-44A9-B6AC-3EE9952CBCF6}"/>
              </a:ext>
            </a:extLst>
          </p:cNvPr>
          <p:cNvSpPr txBox="1"/>
          <p:nvPr/>
        </p:nvSpPr>
        <p:spPr>
          <a:xfrm>
            <a:off x="308484" y="5759968"/>
            <a:ext cx="385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u="sng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</a:t>
            </a:r>
            <a:r>
              <a:rPr lang="pt-PT" sz="1800" u="sng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onte de alimentação</a:t>
            </a:r>
            <a:r>
              <a:rPr lang="pt-PT" sz="1800" u="sng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12V</a:t>
            </a:r>
            <a:endParaRPr lang="pt-PT" dirty="0">
              <a:solidFill>
                <a:srgbClr val="0070C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995BF4E-F9E8-48B4-A012-28B934876797}"/>
              </a:ext>
            </a:extLst>
          </p:cNvPr>
          <p:cNvSpPr txBox="1"/>
          <p:nvPr/>
        </p:nvSpPr>
        <p:spPr>
          <a:xfrm>
            <a:off x="9093460" y="6309320"/>
            <a:ext cx="612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2379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6946D1D3-A36B-451F-87C7-9E4003EE96ED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400" u="none" kern="1200" dirty="0">
                <a:solidFill>
                  <a:sysClr val="windowText" lastClr="000000"/>
                </a:solidFill>
                <a:latin typeface="Tw Cen MT" panose="020B0602020104020603"/>
              </a:rPr>
              <a:t>Foi um projeto importante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2400" u="none" kern="1200" dirty="0">
              <a:solidFill>
                <a:sysClr val="windowText" lastClr="000000"/>
              </a:solidFill>
              <a:latin typeface="Tw Cen MT" panose="020B06020201040206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2400" u="none" kern="1200" dirty="0">
              <a:solidFill>
                <a:sysClr val="windowText" lastClr="000000"/>
              </a:solidFill>
              <a:latin typeface="Tw Cen MT" panose="020B06020201040206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2400" u="none" kern="1200" dirty="0">
              <a:solidFill>
                <a:sysClr val="windowText" lastClr="000000"/>
              </a:solidFill>
              <a:latin typeface="Tw Cen MT" panose="020B06020201040206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2400" u="none" kern="1200" dirty="0">
              <a:solidFill>
                <a:sysClr val="windowText" lastClr="000000"/>
              </a:solidFill>
              <a:latin typeface="Tw Cen MT" panose="020B06020201040206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2400" u="none" kern="1200" dirty="0">
              <a:solidFill>
                <a:sysClr val="windowText" lastClr="000000"/>
              </a:solidFill>
              <a:latin typeface="Tw Cen MT" panose="020B06020201040206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2400" u="none" kern="1200" dirty="0">
              <a:solidFill>
                <a:sysClr val="windowText" lastClr="000000"/>
              </a:solidFill>
              <a:latin typeface="Tw Cen MT" panose="020B06020201040206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2400" u="none" kern="1200" dirty="0">
              <a:solidFill>
                <a:sysClr val="windowText" lastClr="000000"/>
              </a:solidFill>
              <a:latin typeface="Tw Cen MT" panose="020B06020201040206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400" u="none" kern="1200" dirty="0">
                <a:solidFill>
                  <a:sysClr val="windowText" lastClr="000000"/>
                </a:solidFill>
                <a:latin typeface="Tw Cen MT" panose="020B0602020104020603"/>
              </a:rPr>
              <a:t>Envolve Forças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8A3357-F85D-480B-BF5E-19AA7217BA93}"/>
              </a:ext>
            </a:extLst>
          </p:cNvPr>
          <p:cNvSpPr txBox="1"/>
          <p:nvPr/>
        </p:nvSpPr>
        <p:spPr>
          <a:xfrm>
            <a:off x="1354587" y="501004"/>
            <a:ext cx="719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cap="all" dirty="0">
                <a:solidFill>
                  <a:srgbClr val="0000FF"/>
                </a:solidFill>
                <a:latin typeface="Verdana" pitchFamily="34" charset="0"/>
              </a:rPr>
              <a:t>Conclusões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8C7842-4D7C-4744-AD99-5CD424740C49}"/>
              </a:ext>
            </a:extLst>
          </p:cNvPr>
          <p:cNvSpPr txBox="1"/>
          <p:nvPr/>
        </p:nvSpPr>
        <p:spPr>
          <a:xfrm>
            <a:off x="9093460" y="6309320"/>
            <a:ext cx="540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EDF6B-EDE1-4A58-B649-85473D6BD7AE}"/>
              </a:ext>
            </a:extLst>
          </p:cNvPr>
          <p:cNvSpPr txBox="1"/>
          <p:nvPr/>
        </p:nvSpPr>
        <p:spPr>
          <a:xfrm>
            <a:off x="1354587" y="4293096"/>
            <a:ext cx="719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cap="all" dirty="0">
                <a:solidFill>
                  <a:srgbClr val="0000FF"/>
                </a:solidFill>
                <a:latin typeface="Verdana" pitchFamily="34" charset="0"/>
              </a:rPr>
              <a:t>Perspetivas de trabalho futuro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D856F3-B215-489B-A920-421D49144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7" r="15825"/>
          <a:stretch/>
        </p:blipFill>
        <p:spPr>
          <a:xfrm>
            <a:off x="6069124" y="1469529"/>
            <a:ext cx="2304256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4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ChangeArrowheads="1"/>
          </p:cNvSpPr>
          <p:nvPr/>
        </p:nvSpPr>
        <p:spPr bwMode="auto">
          <a:xfrm>
            <a:off x="1334598" y="479424"/>
            <a:ext cx="721880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defTabSz="971550" eaLnBrk="1" hangingPunct="1"/>
            <a:r>
              <a:rPr lang="pt-PT" sz="2400" b="1" dirty="0">
                <a:solidFill>
                  <a:srgbClr val="0000FF"/>
                </a:solidFill>
                <a:latin typeface="Verdana" pitchFamily="34" charset="0"/>
              </a:rPr>
              <a:t>Sumário</a:t>
            </a:r>
          </a:p>
        </p:txBody>
      </p:sp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F18AE22A-3591-42D5-9223-95DC3E10415D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Introdução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Caracterização da entidade de Acolhimento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Dimensionamento do Circuito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Simulações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Orçamento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Conclusão e perspetivas de trabalho futuro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EF970F-2F61-48E0-9A61-DE089BBE5E12}"/>
              </a:ext>
            </a:extLst>
          </p:cNvPr>
          <p:cNvSpPr txBox="1"/>
          <p:nvPr/>
        </p:nvSpPr>
        <p:spPr>
          <a:xfrm>
            <a:off x="9093460" y="6309320"/>
            <a:ext cx="31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427347"/>
      </p:ext>
    </p:extLst>
  </p:cSld>
  <p:clrMapOvr>
    <a:masterClrMapping/>
  </p:clrMapOvr>
  <p:transition>
    <p:pull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0A2B93-D5B0-4E7A-A91B-DBFD9C33B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598" y="479424"/>
            <a:ext cx="721880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defTabSz="971550" eaLnBrk="1" hangingPunct="1"/>
            <a:r>
              <a:rPr lang="pt-PT" sz="2400" b="1" dirty="0">
                <a:solidFill>
                  <a:srgbClr val="0000FF"/>
                </a:solidFill>
                <a:latin typeface="Verdana" pitchFamily="34" charset="0"/>
              </a:rPr>
              <a:t>Introdução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5C8E84-4CA2-457B-B2FE-D115C4DAE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"/>
          <a:stretch/>
        </p:blipFill>
        <p:spPr>
          <a:xfrm>
            <a:off x="716914" y="4401108"/>
            <a:ext cx="8452253" cy="1624364"/>
          </a:xfrm>
          <a:prstGeom prst="rect">
            <a:avLst/>
          </a:prstGeom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5881F9AD-965D-42E5-8DF2-9913C728CBE4}"/>
              </a:ext>
            </a:extLst>
          </p:cNvPr>
          <p:cNvSpPr txBox="1">
            <a:spLocks/>
          </p:cNvSpPr>
          <p:nvPr/>
        </p:nvSpPr>
        <p:spPr>
          <a:xfrm>
            <a:off x="488504" y="1484784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Agradecimentos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DE42B9-C87A-4DC5-AE6A-ACA216913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6916" y="1450267"/>
            <a:ext cx="4073153" cy="264343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5001A29-427E-4281-9AD3-555AC9C86653}"/>
              </a:ext>
            </a:extLst>
          </p:cNvPr>
          <p:cNvSpPr txBox="1"/>
          <p:nvPr/>
        </p:nvSpPr>
        <p:spPr>
          <a:xfrm>
            <a:off x="9093460" y="6309320"/>
            <a:ext cx="31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2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DD902B-5D30-4794-94F7-2D26BB630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569" y="479424"/>
            <a:ext cx="775886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defTabSz="971550" eaLnBrk="1" hangingPunct="1"/>
            <a:r>
              <a:rPr lang="pt-PT" sz="2200" b="1" dirty="0">
                <a:solidFill>
                  <a:srgbClr val="0000FF"/>
                </a:solidFill>
                <a:latin typeface="Verdana" pitchFamily="34" charset="0"/>
              </a:rPr>
              <a:t>Caracterização da entidade de acolhimento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0E3F9D65-99D9-4188-8F6D-7E45C1EE372E}"/>
              </a:ext>
            </a:extLst>
          </p:cNvPr>
          <p:cNvSpPr txBox="1">
            <a:spLocks/>
          </p:cNvSpPr>
          <p:nvPr/>
        </p:nvSpPr>
        <p:spPr>
          <a:xfrm>
            <a:off x="236476" y="1736812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Foi o IPS, fundado a 14 outubro 1979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5 escolas, 2 cidades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Trabalho em casa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C1FB50-B229-4205-BAEB-9134CC43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69" y="2564904"/>
            <a:ext cx="4862856" cy="364507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9100283-9F86-4441-A382-7612014307EC}"/>
              </a:ext>
            </a:extLst>
          </p:cNvPr>
          <p:cNvSpPr txBox="1"/>
          <p:nvPr/>
        </p:nvSpPr>
        <p:spPr>
          <a:xfrm>
            <a:off x="9093460" y="6309320"/>
            <a:ext cx="31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117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33DE64F7-C7A1-4678-BA85-40CBA716C408}"/>
              </a:ext>
            </a:extLst>
          </p:cNvPr>
          <p:cNvSpPr txBox="1">
            <a:spLocks/>
          </p:cNvSpPr>
          <p:nvPr/>
        </p:nvSpPr>
        <p:spPr>
          <a:xfrm>
            <a:off x="1316596" y="373197"/>
            <a:ext cx="7236804" cy="70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>
                <a:solidFill>
                  <a:srgbClr val="0000FF"/>
                </a:solidFill>
                <a:latin typeface="Verdana" pitchFamily="34" charset="0"/>
                <a:ea typeface="+mn-ea"/>
                <a:cs typeface="+mn-cs"/>
              </a:rPr>
              <a:t>Dimensionamento do circuito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1ADCD9F3-D714-4CA9-BB4A-D4035B639ACE}"/>
              </a:ext>
            </a:extLst>
          </p:cNvPr>
          <p:cNvSpPr txBox="1">
            <a:spLocks/>
          </p:cNvSpPr>
          <p:nvPr/>
        </p:nvSpPr>
        <p:spPr>
          <a:xfrm>
            <a:off x="344488" y="1354106"/>
            <a:ext cx="6356757" cy="1606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Modelo FSR402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0.55 milímetros de altura, 18.28mm de largura, útil 12.7mm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4ED7411-AC95-4653-89F9-29C935BB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264" y="1346094"/>
            <a:ext cx="2448272" cy="244827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1D40C52-FD2D-4F4F-ACD5-1669720793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6" y="3102109"/>
            <a:ext cx="3492388" cy="3024336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232C5B76-6EF5-450D-B732-BA3FBC05B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1211"/>
              </p:ext>
            </p:extLst>
          </p:nvPr>
        </p:nvGraphicFramePr>
        <p:xfrm>
          <a:off x="5061012" y="3239578"/>
          <a:ext cx="2177647" cy="2749398"/>
        </p:xfrm>
        <a:graphic>
          <a:graphicData uri="http://schemas.openxmlformats.org/drawingml/2006/table">
            <a:tbl>
              <a:tblPr firstRow="1" firstCol="1" bandRow="1"/>
              <a:tblGrid>
                <a:gridCol w="1083545">
                  <a:extLst>
                    <a:ext uri="{9D8B030D-6E8A-4147-A177-3AD203B41FA5}">
                      <a16:colId xmlns:a16="http://schemas.microsoft.com/office/drawing/2014/main" val="9213885"/>
                    </a:ext>
                  </a:extLst>
                </a:gridCol>
                <a:gridCol w="1094102">
                  <a:extLst>
                    <a:ext uri="{9D8B030D-6E8A-4147-A177-3AD203B41FA5}">
                      <a16:colId xmlns:a16="http://schemas.microsoft.com/office/drawing/2014/main" val="3558069881"/>
                    </a:ext>
                  </a:extLst>
                </a:gridCol>
              </a:tblGrid>
              <a:tr h="458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1g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10M Ω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064917"/>
                  </a:ext>
                </a:extLst>
              </a:tr>
              <a:tr h="458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10g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1M Ω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35170"/>
                  </a:ext>
                </a:extLst>
              </a:tr>
              <a:tr h="458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100g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7K Ω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5371"/>
                  </a:ext>
                </a:extLst>
              </a:tr>
              <a:tr h="458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1Kg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2K Ω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45774"/>
                  </a:ext>
                </a:extLst>
              </a:tr>
              <a:tr h="458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5Kg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800 Ω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073580"/>
                  </a:ext>
                </a:extLst>
              </a:tr>
              <a:tr h="458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10Kg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300 Ω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42307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DD757896-C070-4BB7-B803-9AC04B43618F}"/>
              </a:ext>
            </a:extLst>
          </p:cNvPr>
          <p:cNvSpPr txBox="1"/>
          <p:nvPr/>
        </p:nvSpPr>
        <p:spPr>
          <a:xfrm>
            <a:off x="9093460" y="6309320"/>
            <a:ext cx="31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110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BF68406-ADA1-48EC-A2E8-42F71B85E93C}"/>
              </a:ext>
            </a:extLst>
          </p:cNvPr>
          <p:cNvSpPr txBox="1">
            <a:spLocks/>
          </p:cNvSpPr>
          <p:nvPr/>
        </p:nvSpPr>
        <p:spPr>
          <a:xfrm>
            <a:off x="1334598" y="404024"/>
            <a:ext cx="7236804" cy="658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>
                <a:solidFill>
                  <a:srgbClr val="0000FF"/>
                </a:solidFill>
                <a:latin typeface="Verdana" pitchFamily="34" charset="0"/>
                <a:ea typeface="+mn-ea"/>
                <a:cs typeface="+mn-cs"/>
              </a:rPr>
              <a:t>Divisor de tensão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0A58B6-8BC3-4383-A022-9787E0CD3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9" r="28723"/>
          <a:stretch/>
        </p:blipFill>
        <p:spPr>
          <a:xfrm>
            <a:off x="2108684" y="1844824"/>
            <a:ext cx="2124237" cy="2448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6BC0753-AE2B-4277-8225-85489E31EB9C}"/>
                  </a:ext>
                </a:extLst>
              </p:cNvPr>
              <p:cNvSpPr txBox="1"/>
              <p:nvPr/>
            </p:nvSpPr>
            <p:spPr>
              <a:xfrm>
                <a:off x="7041232" y="1548116"/>
                <a:ext cx="2471195" cy="658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𝐹𝑆𝑅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pt-PT" dirty="0">
                  <a:solidFill>
                    <a:prstClr val="white"/>
                  </a:solidFill>
                  <a:latin typeface="Tw Cen MT" panose="020B0602020104020603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6BC0753-AE2B-4277-8225-85489E31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232" y="1548116"/>
                <a:ext cx="2471195" cy="658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7A8E774-8085-49C3-8E48-A457E9B2AC6C}"/>
                  </a:ext>
                </a:extLst>
              </p:cNvPr>
              <p:cNvSpPr txBox="1"/>
              <p:nvPr/>
            </p:nvSpPr>
            <p:spPr>
              <a:xfrm>
                <a:off x="6258851" y="2863060"/>
                <a:ext cx="3240360" cy="1743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num>
                        <m:den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500+</m:t>
                          </m:r>
                          <m:sSub>
                            <m:sSubPr>
                              <m:ctrlP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pt-PT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2500</m:t>
                          </m:r>
                        </m:num>
                        <m:den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10000500</m:t>
                          </m:r>
                        </m:den>
                      </m:f>
                    </m:oMath>
                  </m:oMathPara>
                </a14:m>
                <a:endParaRPr lang="pt-PT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=2,5∗</m:t>
                      </m:r>
                      <m:sSup>
                        <m:sSup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pt-PT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250µ</m:t>
                      </m:r>
                      <m:r>
                        <m:rPr>
                          <m:sty m:val="p"/>
                        </m:rP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pt-PT" dirty="0">
                  <a:solidFill>
                    <a:prstClr val="white"/>
                  </a:solidFill>
                  <a:latin typeface="Tw Cen MT" panose="020B0602020104020603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7A8E774-8085-49C3-8E48-A457E9B2A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851" y="2863060"/>
                <a:ext cx="3240360" cy="1743682"/>
              </a:xfrm>
              <a:prstGeom prst="rect">
                <a:avLst/>
              </a:prstGeom>
              <a:blipFill>
                <a:blip r:embed="rId4"/>
                <a:stretch>
                  <a:fillRect b="-174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41E2BBC2-8A0D-4397-8D5B-D60C9B154007}"/>
                  </a:ext>
                </a:extLst>
              </p:cNvPr>
              <p:cNvSpPr txBox="1"/>
              <p:nvPr/>
            </p:nvSpPr>
            <p:spPr>
              <a:xfrm>
                <a:off x="632520" y="5263685"/>
                <a:ext cx="7101069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num>
                        <m:den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500+300</m:t>
                          </m:r>
                        </m:den>
                      </m:f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d>
                        <m:dPr>
                          <m:ctrlPr>
                            <a:rPr lang="pt-P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2500</m:t>
                          </m:r>
                        </m:num>
                        <m:den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800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pt-PT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pt-P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=3.1</m:t>
                      </m:r>
                      <m:r>
                        <m:rPr>
                          <m:sty m:val="p"/>
                        </m:rPr>
                        <a:rPr lang="pt-PT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pt-PT" dirty="0">
                  <a:solidFill>
                    <a:prstClr val="black"/>
                  </a:solidFill>
                  <a:latin typeface="Tw Cen MT" panose="020B0602020104020603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41E2BBC2-8A0D-4397-8D5B-D60C9B154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20" y="5263685"/>
                <a:ext cx="7101069" cy="622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8C50338F-3E27-4601-B789-8A38B92996D0}"/>
              </a:ext>
            </a:extLst>
          </p:cNvPr>
          <p:cNvSpPr txBox="1"/>
          <p:nvPr/>
        </p:nvSpPr>
        <p:spPr>
          <a:xfrm>
            <a:off x="9093460" y="6309320"/>
            <a:ext cx="31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0899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3082A718-BBDA-4F7C-9963-A4BD415635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275645"/>
              </p:ext>
            </p:extLst>
          </p:nvPr>
        </p:nvGraphicFramePr>
        <p:xfrm>
          <a:off x="0" y="1052198"/>
          <a:ext cx="6156683" cy="2612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D398E8B-6CA3-4944-87C6-7650A3B032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199033"/>
              </p:ext>
            </p:extLst>
          </p:nvPr>
        </p:nvGraphicFramePr>
        <p:xfrm>
          <a:off x="3761622" y="3634545"/>
          <a:ext cx="6156684" cy="2612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648CD127-B425-4419-8356-92EC3E9DDCBB}"/>
              </a:ext>
            </a:extLst>
          </p:cNvPr>
          <p:cNvSpPr txBox="1"/>
          <p:nvPr/>
        </p:nvSpPr>
        <p:spPr>
          <a:xfrm>
            <a:off x="452500" y="4035743"/>
            <a:ext cx="2556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defTabSz="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prstClr val="black"/>
                </a:solidFill>
                <a:latin typeface="Tw Cen MT" panose="020B0602020104020603"/>
              </a:rPr>
              <a:t>Maior linearidade, menos sensível e tensão de saída inferior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36A24C-5243-4644-9DA4-0DF39B9FD25A}"/>
              </a:ext>
            </a:extLst>
          </p:cNvPr>
          <p:cNvSpPr txBox="1"/>
          <p:nvPr/>
        </p:nvSpPr>
        <p:spPr>
          <a:xfrm>
            <a:off x="1401077" y="521932"/>
            <a:ext cx="7103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cap="all" dirty="0">
                <a:solidFill>
                  <a:srgbClr val="0000FF"/>
                </a:solidFill>
                <a:latin typeface="Verdana" pitchFamily="34" charset="0"/>
              </a:rPr>
              <a:t>Que valor para a resistência RM?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2775BF-5338-4E50-B71A-566DDBF09F52}"/>
              </a:ext>
            </a:extLst>
          </p:cNvPr>
          <p:cNvSpPr txBox="1"/>
          <p:nvPr/>
        </p:nvSpPr>
        <p:spPr>
          <a:xfrm>
            <a:off x="9093460" y="6309320"/>
            <a:ext cx="31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036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85F8783-B56F-439E-A872-857379D65B04}"/>
              </a:ext>
            </a:extLst>
          </p:cNvPr>
          <p:cNvSpPr txBox="1">
            <a:spLocks/>
          </p:cNvSpPr>
          <p:nvPr/>
        </p:nvSpPr>
        <p:spPr>
          <a:xfrm>
            <a:off x="1352600" y="337441"/>
            <a:ext cx="7164796" cy="793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>
                <a:solidFill>
                  <a:srgbClr val="0000FF"/>
                </a:solidFill>
                <a:latin typeface="Verdana" pitchFamily="34" charset="0"/>
                <a:ea typeface="+mn-ea"/>
                <a:cs typeface="+mn-cs"/>
              </a:rPr>
              <a:t>AMPOP não inversor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47AAF3-1BFF-4EBF-BE49-F44CF1A7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3284984"/>
            <a:ext cx="4825643" cy="297768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F96176-07F9-45EB-8199-165C508C88AB}"/>
              </a:ext>
            </a:extLst>
          </p:cNvPr>
          <p:cNvSpPr txBox="1"/>
          <p:nvPr/>
        </p:nvSpPr>
        <p:spPr>
          <a:xfrm>
            <a:off x="331134" y="1376772"/>
            <a:ext cx="204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defTabSz="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prstClr val="black"/>
                </a:solidFill>
                <a:latin typeface="Tw Cen MT" panose="020B0602020104020603"/>
              </a:rPr>
              <a:t>LM 741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79FC5F9-B9C9-4232-9EDE-C9FCC0D4B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310" y="1232756"/>
            <a:ext cx="5346226" cy="36698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E61279A-FAAB-4082-B617-7EB745806D95}"/>
              </a:ext>
            </a:extLst>
          </p:cNvPr>
          <p:cNvSpPr txBox="1"/>
          <p:nvPr/>
        </p:nvSpPr>
        <p:spPr>
          <a:xfrm>
            <a:off x="9093460" y="6309320"/>
            <a:ext cx="31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532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0B05B0B-11E6-46A7-A88B-14DD55CCAAC2}"/>
              </a:ext>
            </a:extLst>
          </p:cNvPr>
          <p:cNvSpPr>
            <a:spLocks noGrp="1"/>
          </p:cNvSpPr>
          <p:nvPr/>
        </p:nvSpPr>
        <p:spPr>
          <a:xfrm>
            <a:off x="1316596" y="296652"/>
            <a:ext cx="7236804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>
                <a:solidFill>
                  <a:srgbClr val="0000FF"/>
                </a:solidFill>
                <a:latin typeface="Verdana" pitchFamily="34" charset="0"/>
                <a:ea typeface="+mn-ea"/>
                <a:cs typeface="+mn-cs"/>
              </a:rPr>
              <a:t>Ajuste do ganho do AMPOP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Posição de Conteúdo 2">
                <a:extLst>
                  <a:ext uri="{FF2B5EF4-FFF2-40B4-BE49-F238E27FC236}">
                    <a16:creationId xmlns:a16="http://schemas.microsoft.com/office/drawing/2014/main" id="{5EE6186A-6F5D-4516-AB14-51B90A48864E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792089" y="2060848"/>
                <a:ext cx="4808984" cy="35417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25000"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pt-PT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w Cen MT" panose="020B0602020104020603"/>
                        <a:ea typeface="+mn-ea"/>
                        <a:cs typeface="+mn-cs"/>
                      </a:rPr>
                      <m:t>5</m:t>
                    </m:r>
                    <m:r>
                      <m:rPr>
                        <m:nor/>
                      </m:rPr>
                      <a:rPr kumimoji="0" lang="pt-PT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w Cen MT" panose="020B0602020104020603"/>
                        <a:ea typeface="+mn-ea"/>
                        <a:cs typeface="+mn-cs"/>
                      </a:rPr>
                      <m:t>V</m:t>
                    </m:r>
                    <m:r>
                      <a:rPr kumimoji="0" lang="pt-PT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&gt;=</m:t>
                    </m:r>
                    <m:sSub>
                      <m:sSubPr>
                        <m:ctrlPr>
                          <a:rPr kumimoji="0" lang="pt-PT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pt-P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pt-P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𝑜𝑢𝑡</m:t>
                        </m:r>
                        <m:r>
                          <a:rPr kumimoji="0" lang="pt-P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2 </m:t>
                        </m:r>
                        <m:r>
                          <a:rPr kumimoji="0" lang="pt-P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0" lang="pt-PT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pt-P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pt-P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𝐺𝑎𝑛h𝑜</m:t>
                        </m:r>
                        <m:r>
                          <a:rPr kumimoji="0" lang="pt-P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kumimoji="0" lang="pt-P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pt-P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r>
                          <a:rPr kumimoji="0" lang="pt-P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1 </m:t>
                        </m:r>
                        <m:r>
                          <a:rPr kumimoji="0" lang="pt-P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kumimoji="0" lang="pt-PT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25000"/>
                  <a:buFont typeface="Arial" panose="020B0604020202020204" pitchFamily="34" charset="0"/>
                  <a:buNone/>
                  <a:tabLst/>
                  <a:defRPr/>
                </a:pPr>
                <a:endParaRPr kumimoji="0" lang="pt-PT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25000"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pt-P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pt-P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</m:e>
                    </m:d>
                    <m:r>
                      <a:rPr kumimoji="0" lang="pt-PT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3.1∗</m:t>
                    </m:r>
                    <m:r>
                      <a:rPr kumimoji="0" lang="pt-PT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𝐺𝑎𝑛h𝑜</m:t>
                    </m:r>
                    <m:r>
                      <a:rPr kumimoji="0" lang="pt-PT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endParaRPr kumimoji="0" lang="pt-PT" sz="1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25000"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d>
                      <m:r>
                        <a:rPr kumimoji="0" lang="pt-P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𝐺𝑎𝑛h𝑜</m:t>
                      </m:r>
                      <m:r>
                        <a:rPr kumimoji="0" lang="pt-P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3.1</m:t>
                          </m:r>
                        </m:den>
                      </m:f>
                    </m:oMath>
                  </m:oMathPara>
                </a14:m>
                <a:endParaRPr kumimoji="0" lang="pt-PT" sz="1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25000"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d>
                      <m:r>
                        <a:rPr kumimoji="0" lang="pt-P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𝐺𝑎𝑛h𝑜</m:t>
                      </m:r>
                      <m:r>
                        <a:rPr kumimoji="0" lang="pt-P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=1.61</m:t>
                      </m:r>
                    </m:oMath>
                  </m:oMathPara>
                </a14:m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25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pt-PT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Marcador de Posição de Conteúdo 2">
                <a:extLst>
                  <a:ext uri="{FF2B5EF4-FFF2-40B4-BE49-F238E27FC236}">
                    <a16:creationId xmlns:a16="http://schemas.microsoft.com/office/drawing/2014/main" id="{5EE6186A-6F5D-4516-AB14-51B90A4886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89" y="2060848"/>
                <a:ext cx="4808984" cy="3541714"/>
              </a:xfrm>
              <a:prstGeom prst="rect">
                <a:avLst/>
              </a:prstGeom>
              <a:blipFill>
                <a:blip r:embed="rId2"/>
                <a:stretch>
                  <a:fillRect l="-2662" t="-241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12">
                <a:extLst>
                  <a:ext uri="{FF2B5EF4-FFF2-40B4-BE49-F238E27FC236}">
                    <a16:creationId xmlns:a16="http://schemas.microsoft.com/office/drawing/2014/main" id="{4E7D19B8-62DA-4931-AD8E-A4111CEE96A9}"/>
                  </a:ext>
                </a:extLst>
              </p:cNvPr>
              <p:cNvSpPr txBox="1"/>
              <p:nvPr/>
            </p:nvSpPr>
            <p:spPr>
              <a:xfrm>
                <a:off x="5745088" y="3068960"/>
                <a:ext cx="3304572" cy="2331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P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𝐺𝑎𝑛h𝑜</m:t>
                      </m:r>
                      <m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=1+</m:t>
                      </m:r>
                      <m:f>
                        <m:f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pt-PT" sz="1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PT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</m:e>
                      </m:d>
                      <m:f>
                        <m:f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pt-P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Ganho</m:t>
                      </m:r>
                      <m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</m:t>
                      </m:r>
                    </m:oMath>
                  </m:oMathPara>
                </a14:m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PT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sub>
                      </m:sSub>
                      <m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pt-PT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Ganho</m:t>
                          </m:r>
                          <m:r>
                            <a:rPr kumimoji="0" lang="pt-PT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0" lang="pt-PT" sz="1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PT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sub>
                      </m:sSub>
                      <m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PT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1.6−1</m:t>
                          </m:r>
                        </m:e>
                      </m:d>
                      <m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1</m:t>
                      </m:r>
                      <m:r>
                        <a:rPr kumimoji="0" lang="pt-P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</m:oMath>
                  </m:oMathPara>
                </a14:m>
                <a:endParaRPr kumimoji="0" lang="pt-PT" sz="1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PT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sub>
                      </m:sSub>
                      <m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=0.6∗ 1000</m:t>
                      </m:r>
                    </m:oMath>
                  </m:oMathPara>
                </a14:m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PT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</m:e>
                      </m:d>
                      <m:sSub>
                        <m:sSubPr>
                          <m:ctrlP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pt-P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sub>
                      </m:sSub>
                      <m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=600Ω</m:t>
                      </m:r>
                    </m:oMath>
                  </m:oMathPara>
                </a14:m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aixaDeTexto 12">
                <a:extLst>
                  <a:ext uri="{FF2B5EF4-FFF2-40B4-BE49-F238E27FC236}">
                    <a16:creationId xmlns:a16="http://schemas.microsoft.com/office/drawing/2014/main" id="{4E7D19B8-62DA-4931-AD8E-A4111CEE9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088" y="3068960"/>
                <a:ext cx="3304572" cy="2331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6E6E5B9E-4E82-4EA0-B1D6-91ED9DB5C277}"/>
              </a:ext>
            </a:extLst>
          </p:cNvPr>
          <p:cNvSpPr txBox="1"/>
          <p:nvPr/>
        </p:nvSpPr>
        <p:spPr>
          <a:xfrm>
            <a:off x="9093460" y="6309320"/>
            <a:ext cx="31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AE2CC98-6D1F-4D34-B6B0-E57F801AF5E1}" type="slidenum">
              <a:rPr lang="pt-PT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r>
              <a:rPr lang="pt-P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3665044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 de apresentação predefinido">
  <a:themeElements>
    <a:clrScheme name="Modelo de apresentação predefinido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Modelo de apresentação predefinid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elo de apresentação predefinido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de apresentação predefinido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de apresentação predefinido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de apresentação predefinido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winkle">
  <a:themeElements>
    <a:clrScheme name="">
      <a:dk1>
        <a:srgbClr val="000000"/>
      </a:dk1>
      <a:lt1>
        <a:srgbClr val="FFFFFF"/>
      </a:lt1>
      <a:dk2>
        <a:srgbClr val="919191"/>
      </a:dk2>
      <a:lt2>
        <a:srgbClr val="FAFD00"/>
      </a:lt2>
      <a:accent1>
        <a:srgbClr val="CECECE"/>
      </a:accent1>
      <a:accent2>
        <a:srgbClr val="FF0000"/>
      </a:accent2>
      <a:accent3>
        <a:srgbClr val="C7C7C7"/>
      </a:accent3>
      <a:accent4>
        <a:srgbClr val="DADADA"/>
      </a:accent4>
      <a:accent5>
        <a:srgbClr val="E3E3E3"/>
      </a:accent5>
      <a:accent6>
        <a:srgbClr val="E70000"/>
      </a:accent6>
      <a:hlink>
        <a:srgbClr val="00FF00"/>
      </a:hlink>
      <a:folHlink>
        <a:srgbClr val="CF0E30"/>
      </a:folHlink>
    </a:clrScheme>
    <a:fontScheme name="1_Twinkle">
      <a:majorFont>
        <a:latin typeface="Verdana"/>
        <a:ea typeface=""/>
        <a:cs typeface=""/>
      </a:majorFont>
      <a:minorFont>
        <a:latin typeface="CG 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Twinkl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winkl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winkl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winkl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winkl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winkl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winkl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22862</TotalTime>
  <Words>697</Words>
  <Application>Microsoft Office PowerPoint</Application>
  <PresentationFormat>Papel A4 (210x297 mm)</PresentationFormat>
  <Paragraphs>200</Paragraphs>
  <Slides>19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19</vt:i4>
      </vt:variant>
    </vt:vector>
  </HeadingPairs>
  <TitlesOfParts>
    <vt:vector size="32" baseType="lpstr">
      <vt:lpstr>Arial</vt:lpstr>
      <vt:lpstr>Book Antiqua</vt:lpstr>
      <vt:lpstr>Calibri</vt:lpstr>
      <vt:lpstr>Cambria Math</vt:lpstr>
      <vt:lpstr>CG Times</vt:lpstr>
      <vt:lpstr>Courier New</vt:lpstr>
      <vt:lpstr>Tahoma</vt:lpstr>
      <vt:lpstr>Times New Roman</vt:lpstr>
      <vt:lpstr>Tw Cen MT</vt:lpstr>
      <vt:lpstr>Verdana</vt:lpstr>
      <vt:lpstr>Wingdings</vt:lpstr>
      <vt:lpstr>Modelo de apresentação predefinido</vt:lpstr>
      <vt:lpstr>1_Twinkle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de Circuitos Analógicos</dc:title>
  <dc:creator>Pedro Alves</dc:creator>
  <cp:lastModifiedBy>Diogo Silva</cp:lastModifiedBy>
  <cp:revision>608</cp:revision>
  <cp:lastPrinted>1999-12-28T14:34:33Z</cp:lastPrinted>
  <dcterms:created xsi:type="dcterms:W3CDTF">1995-11-30T11:54:08Z</dcterms:created>
  <dcterms:modified xsi:type="dcterms:W3CDTF">2021-09-09T15:19:06Z</dcterms:modified>
</cp:coreProperties>
</file>